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2E_EC3623CA.xml" ContentType="application/vnd.ms-powerpoint.comments+xml"/>
  <Override PartName="/ppt/comments/modernComment_12F_A037C3F1.xml" ContentType="application/vnd.ms-powerpoint.comments+xml"/>
  <Override PartName="/ppt/comments/modernComment_130_5FC6005D.xml" ContentType="application/vnd.ms-powerpoint.comments+xml"/>
  <Override PartName="/ppt/comments/modernComment_131_30FEFD7A.xml" ContentType="application/vnd.ms-powerpoint.comments+xml"/>
  <Override PartName="/ppt/notesSlides/notesSlide1.xml" ContentType="application/vnd.openxmlformats-officedocument.presentationml.notesSlide+xml"/>
  <Override PartName="/ppt/comments/modernComment_15A_68629F1E.xml" ContentType="application/vnd.ms-powerpoint.comments+xml"/>
  <Override PartName="/ppt/notesSlides/notesSlide2.xml" ContentType="application/vnd.openxmlformats-officedocument.presentationml.notesSlide+xml"/>
  <Override PartName="/ppt/comments/modernComment_154_7D38D68E.xml" ContentType="application/vnd.ms-powerpoint.comment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23"/>
  </p:notesMasterIdLst>
  <p:handoutMasterIdLst>
    <p:handoutMasterId r:id="rId24"/>
  </p:handoutMasterIdLst>
  <p:sldIdLst>
    <p:sldId id="281" r:id="rId2"/>
    <p:sldId id="301" r:id="rId3"/>
    <p:sldId id="282" r:id="rId4"/>
    <p:sldId id="302" r:id="rId5"/>
    <p:sldId id="303" r:id="rId6"/>
    <p:sldId id="304" r:id="rId7"/>
    <p:sldId id="305" r:id="rId8"/>
    <p:sldId id="306" r:id="rId9"/>
    <p:sldId id="307" r:id="rId10"/>
    <p:sldId id="346" r:id="rId11"/>
    <p:sldId id="284" r:id="rId12"/>
    <p:sldId id="336" r:id="rId13"/>
    <p:sldId id="337" r:id="rId14"/>
    <p:sldId id="339" r:id="rId15"/>
    <p:sldId id="338" r:id="rId16"/>
    <p:sldId id="340" r:id="rId17"/>
    <p:sldId id="322" r:id="rId18"/>
    <p:sldId id="323" r:id="rId19"/>
    <p:sldId id="324" r:id="rId20"/>
    <p:sldId id="325" r:id="rId21"/>
    <p:sldId id="260"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53864A6-4CD4-81CA-91D6-1576D99128D5}" name="Duveneck" initials="D" userId="Duveneck" providerId="None"/>
  <p188:author id="{622070AA-F164-A032-F49A-986CF00AF69B}" name="Katja Müllenmeiter" initials="KM" userId="3df9729f2e9956e5"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ettina Dauer" initials="BD" lastIdx="21" clrIdx="0">
    <p:extLst>
      <p:ext uri="{19B8F6BF-5375-455C-9EA6-DF929625EA0E}">
        <p15:presenceInfo xmlns:p15="http://schemas.microsoft.com/office/powerpoint/2012/main" userId="1a9f7a02a8ae56c7" providerId="Windows Live"/>
      </p:ext>
    </p:extLst>
  </p:cmAuthor>
  <p:cmAuthor id="2" name="Dauer, Bettina" initials="DB" lastIdx="1" clrIdx="1">
    <p:extLst>
      <p:ext uri="{19B8F6BF-5375-455C-9EA6-DF929625EA0E}">
        <p15:presenceInfo xmlns:p15="http://schemas.microsoft.com/office/powerpoint/2012/main" userId="Dauer, Betti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81B3"/>
    <a:srgbClr val="F49F98"/>
    <a:srgbClr val="D45C65"/>
    <a:srgbClr val="FECF41"/>
    <a:srgbClr val="F8A6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21" autoAdjust="0"/>
    <p:restoredTop sz="94660"/>
  </p:normalViewPr>
  <p:slideViewPr>
    <p:cSldViewPr showGuides="1">
      <p:cViewPr varScale="1">
        <p:scale>
          <a:sx n="78" d="100"/>
          <a:sy n="78" d="100"/>
        </p:scale>
        <p:origin x="67" y="72"/>
      </p:cViewPr>
      <p:guideLst/>
    </p:cSldViewPr>
  </p:slideViewPr>
  <p:notesTextViewPr>
    <p:cViewPr>
      <p:scale>
        <a:sx n="1" d="1"/>
        <a:sy n="1" d="1"/>
      </p:scale>
      <p:origin x="0" y="0"/>
    </p:cViewPr>
  </p:notesTextViewPr>
  <p:notesViewPr>
    <p:cSldViewPr showGuides="1">
      <p:cViewPr varScale="1">
        <p:scale>
          <a:sx n="92" d="100"/>
          <a:sy n="92" d="100"/>
        </p:scale>
        <p:origin x="4042" y="9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8/10/relationships/authors" Target="authors.xml"/></Relationships>
</file>

<file path=ppt/comments/modernComment_12E_EC3623CA.xml><?xml version="1.0" encoding="utf-8"?>
<p188:cmLst xmlns:a="http://schemas.openxmlformats.org/drawingml/2006/main" xmlns:r="http://schemas.openxmlformats.org/officeDocument/2006/relationships" xmlns:p188="http://schemas.microsoft.com/office/powerpoint/2018/8/main">
  <p188:cm id="{FD334CAF-A33D-4160-900B-871A74A686F4}" authorId="{622070AA-F164-A032-F49A-986CF00AF69B}" created="2024-10-06T12:45:35.435">
    <ac:txMkLst xmlns:ac="http://schemas.microsoft.com/office/drawing/2013/main/command">
      <pc:docMk xmlns:pc="http://schemas.microsoft.com/office/powerpoint/2013/main/command"/>
      <pc:sldMk xmlns:pc="http://schemas.microsoft.com/office/powerpoint/2013/main/command" cId="3962971082" sldId="302"/>
      <ac:graphicFrameMk id="11" creationId="{970047AC-1CAD-4D1E-BBC7-CD0FFFEA4B20}"/>
      <ac:tblMk/>
      <ac:tcMk rowId="1830466833" colId="1635851659"/>
      <ac:txMk cp="66" len="13">
        <ac:context len="124" hash="1686646932"/>
      </ac:txMk>
    </ac:txMkLst>
    <p188:pos x="6671183" y="986980"/>
    <p188:replyLst>
      <p188:reply id="{585A65D5-8C4E-4F1E-82FB-B78BC28894BF}" authorId="{B53864A6-4CD4-81CA-91D6-1576D99128D5}" created="2024-11-12T18:05:44.544">
        <p188:txBody>
          <a:bodyPr/>
          <a:lstStyle/>
          <a:p>
            <a:r>
              <a:rPr lang="de-DE"/>
              <a:t>So belassen wie im Gesetzestext</a:t>
            </a:r>
          </a:p>
        </p188:txBody>
      </p188:reply>
    </p188:replyLst>
    <p188:txBody>
      <a:bodyPr/>
      <a:lstStyle/>
      <a:p>
        <a:r>
          <a:rPr lang="de-DE"/>
          <a:t>… selbstständigen? Oder so lassen, da es so im Gesetz steht?</a:t>
        </a:r>
      </a:p>
    </p188:txBody>
  </p188:cm>
  <p188:cm id="{61CAF09B-CED5-4084-BB04-24337DA56B3F}" authorId="{622070AA-F164-A032-F49A-986CF00AF69B}" created="2024-10-06T12:49:09.683">
    <ac:txMkLst xmlns:ac="http://schemas.microsoft.com/office/drawing/2013/main/command">
      <pc:docMk xmlns:pc="http://schemas.microsoft.com/office/powerpoint/2013/main/command"/>
      <pc:sldMk xmlns:pc="http://schemas.microsoft.com/office/powerpoint/2013/main/command" cId="3962971082" sldId="302"/>
      <ac:graphicFrameMk id="11" creationId="{970047AC-1CAD-4D1E-BBC7-CD0FFFEA4B20}"/>
      <ac:tblMk/>
      <ac:tcMk rowId="1082830224" colId="1635851659"/>
      <ac:txMk cp="78" len="20">
        <ac:context len="99" hash="287621776"/>
      </ac:txMk>
    </ac:txMkLst>
    <p188:pos x="2126615" y="1526476"/>
    <p188:replyLst>
      <p188:reply id="{9EE86E4F-EB4F-44ED-8BF8-5C74B77C5607}" authorId="{B53864A6-4CD4-81CA-91D6-1576D99128D5}" created="2024-11-12T18:06:00.754">
        <p188:txBody>
          <a:bodyPr/>
          <a:lstStyle/>
          <a:p>
            <a:r>
              <a:rPr lang="de-DE"/>
              <a:t>nein</a:t>
            </a:r>
          </a:p>
        </p188:txBody>
      </p188:reply>
    </p188:replyLst>
    <p188:txBody>
      <a:bodyPr/>
      <a:lstStyle/>
      <a:p>
        <a:r>
          <a:rPr lang="de-DE"/>
          <a:t>In Klammern folgendes ergänzen? 
(PflBG)</a:t>
        </a:r>
      </a:p>
    </p188:txBody>
  </p188:cm>
</p188:cmLst>
</file>

<file path=ppt/comments/modernComment_12F_A037C3F1.xml><?xml version="1.0" encoding="utf-8"?>
<p188:cmLst xmlns:a="http://schemas.openxmlformats.org/drawingml/2006/main" xmlns:r="http://schemas.openxmlformats.org/officeDocument/2006/relationships" xmlns:p188="http://schemas.microsoft.com/office/powerpoint/2018/8/main">
  <p188:cm id="{64900FDC-E012-4818-A445-51AD13C42854}" authorId="{622070AA-F164-A032-F49A-986CF00AF69B}" created="2024-10-06T12:48:50.685">
    <pc:sldMkLst xmlns:pc="http://schemas.microsoft.com/office/powerpoint/2013/main/command">
      <pc:docMk/>
      <pc:sldMk cId="2688009201" sldId="303"/>
    </pc:sldMkLst>
    <p188:replyLst>
      <p188:reply id="{58E05C83-EFAD-47DC-8322-5BCF683F7C90}" authorId="{B53864A6-4CD4-81CA-91D6-1576D99128D5}" created="2024-11-12T18:06:06.824">
        <p188:txBody>
          <a:bodyPr/>
          <a:lstStyle/>
          <a:p>
            <a:r>
              <a:rPr lang="de-DE"/>
              <a:t>nein</a:t>
            </a:r>
          </a:p>
        </p188:txBody>
      </p188:reply>
    </p188:replyLst>
    <p188:txBody>
      <a:bodyPr/>
      <a:lstStyle/>
      <a:p>
        <a:r>
          <a:rPr lang="de-DE"/>
          <a:t>In Klammern folgendes ergänzen? 
(PflBG)</a:t>
        </a:r>
      </a:p>
    </p188:txBody>
  </p188:cm>
</p188:cmLst>
</file>

<file path=ppt/comments/modernComment_130_5FC6005D.xml><?xml version="1.0" encoding="utf-8"?>
<p188:cmLst xmlns:a="http://schemas.openxmlformats.org/drawingml/2006/main" xmlns:r="http://schemas.openxmlformats.org/officeDocument/2006/relationships" xmlns:p188="http://schemas.microsoft.com/office/powerpoint/2018/8/main">
  <p188:cm id="{E9595065-8937-4048-A3F7-35BC5C24E23E}" authorId="{622070AA-F164-A032-F49A-986CF00AF69B}" created="2024-10-06T12:51:26.951">
    <ac:txMkLst xmlns:ac="http://schemas.microsoft.com/office/drawing/2013/main/command">
      <pc:docMk xmlns:pc="http://schemas.microsoft.com/office/powerpoint/2013/main/command"/>
      <pc:sldMk xmlns:pc="http://schemas.microsoft.com/office/powerpoint/2013/main/command" cId="1606811741" sldId="304"/>
      <ac:graphicFrameMk id="10" creationId="{8B324BF9-51AC-4CB6-B1B2-D55EF2FE660E}"/>
      <ac:tblMk/>
      <ac:tcMk rowId="1830466833" colId="1635851659"/>
      <ac:txMk cp="0" len="330">
        <ac:context len="331" hash="4025866956"/>
      </ac:txMk>
    </ac:txMkLst>
    <p188:pos x="9606407" y="1060132"/>
    <p188:replyLst>
      <p188:reply id="{A93D71C7-6406-46B6-BD03-E6165022B0EF}" authorId="{B53864A6-4CD4-81CA-91D6-1576D99128D5}" created="2024-11-12T18:07:32.604">
        <p188:txBody>
          <a:bodyPr/>
          <a:lstStyle/>
          <a:p>
            <a:r>
              <a:rPr lang="de-DE"/>
              <a:t>Von der Änderung der Formatierung absehen: Übereinstimmungen zwischen hochschulischer und beruflicher Ausbildung wurden bewusst zentriert formatiert</a:t>
            </a:r>
          </a:p>
        </p188:txBody>
      </p188:reply>
    </p188:replyLst>
    <p188:txBody>
      <a:bodyPr/>
      <a:lstStyle/>
      <a:p>
        <a:r>
          <a:rPr lang="de-DE"/>
          <a:t>Ggf. ist es schöner, die Aufzählung bündig an einer Fluchtlinie links zu formatieren?</a:t>
        </a:r>
      </a:p>
    </p188:txBody>
  </p188:cm>
  <p188:cm id="{5143AD0C-C107-464C-A594-8EFAAA31AECA}" authorId="{622070AA-F164-A032-F49A-986CF00AF69B}" created="2024-10-06T12:52:19.980">
    <ac:txMkLst xmlns:ac="http://schemas.microsoft.com/office/drawing/2013/main/command">
      <pc:docMk xmlns:pc="http://schemas.microsoft.com/office/powerpoint/2013/main/command"/>
      <pc:sldMk xmlns:pc="http://schemas.microsoft.com/office/powerpoint/2013/main/command" cId="1606811741" sldId="304"/>
      <ac:graphicFrameMk id="10" creationId="{8B324BF9-51AC-4CB6-B1B2-D55EF2FE660E}"/>
      <ac:tblMk/>
      <ac:tcMk rowId="1830466833" colId="1635851659"/>
      <ac:txMk cp="273" len="18">
        <ac:context len="331" hash="4025866956"/>
      </ac:txMk>
    </ac:txMkLst>
    <p188:pos x="5189855" y="1791652"/>
    <p188:replyLst>
      <p188:reply id="{6ED66882-D1D8-4D8F-B40F-EC218465DB0C}" authorId="{B53864A6-4CD4-81CA-91D6-1576D99128D5}" created="2024-11-12T18:08:08.102">
        <p188:txBody>
          <a:bodyPr/>
          <a:lstStyle/>
          <a:p>
            <a:r>
              <a:rPr lang="de-DE"/>
              <a:t>Nein, soll nah am Gesetzestext bleiben</a:t>
            </a:r>
          </a:p>
        </p188:txBody>
      </p188:reply>
    </p188:replyLst>
    <p188:txBody>
      <a:bodyPr/>
      <a:lstStyle/>
      <a:p>
        <a:r>
          <a:rPr lang="de-DE"/>
          <a:t>Ggf. ergänzen: „einem Reflexionsgespräch …“?</a:t>
        </a:r>
      </a:p>
    </p188:txBody>
  </p188:cm>
  <p188:cm id="{8D2B669A-5CBC-4B35-96EB-860DDBEA5765}" authorId="{622070AA-F164-A032-F49A-986CF00AF69B}" created="2024-10-06T12:52:57.145">
    <ac:txMkLst xmlns:ac="http://schemas.microsoft.com/office/drawing/2013/main/command">
      <pc:docMk xmlns:pc="http://schemas.microsoft.com/office/powerpoint/2013/main/command"/>
      <pc:sldMk xmlns:pc="http://schemas.microsoft.com/office/powerpoint/2013/main/command" cId="1606811741" sldId="304"/>
      <ac:graphicFrameMk id="10" creationId="{8B324BF9-51AC-4CB6-B1B2-D55EF2FE660E}"/>
      <ac:tblMk/>
      <ac:tcMk rowId="1082830224" colId="1635851659"/>
      <ac:txMk cp="0" len="274">
        <ac:context len="275" hash="1259175119"/>
      </ac:txMk>
    </ac:txMkLst>
    <p188:pos x="5244719" y="2349436"/>
    <p188:replyLst>
      <p188:reply id="{50035087-936B-4505-B4D5-33457868CF46}" authorId="{B53864A6-4CD4-81CA-91D6-1576D99128D5}" created="2024-11-12T18:08:16.704">
        <p188:txBody>
          <a:bodyPr/>
          <a:lstStyle/>
          <a:p>
            <a:r>
              <a:rPr lang="de-DE"/>
              <a:t>Nein</a:t>
            </a:r>
          </a:p>
        </p188:txBody>
      </p188:reply>
    </p188:replyLst>
    <p188:txBody>
      <a:bodyPr/>
      <a:lstStyle/>
      <a:p>
        <a:r>
          <a:rPr lang="de-DE"/>
          <a:t>Satzschlusspunkt ergänzen?</a:t>
        </a:r>
      </a:p>
    </p188:txBody>
  </p188:cm>
</p188:cmLst>
</file>

<file path=ppt/comments/modernComment_131_30FEFD7A.xml><?xml version="1.0" encoding="utf-8"?>
<p188:cmLst xmlns:a="http://schemas.openxmlformats.org/drawingml/2006/main" xmlns:r="http://schemas.openxmlformats.org/officeDocument/2006/relationships" xmlns:p188="http://schemas.microsoft.com/office/powerpoint/2018/8/main">
  <p188:cm id="{898C9AB5-0287-450B-85E3-6C90620F7627}" authorId="{622070AA-F164-A032-F49A-986CF00AF69B}" created="2024-10-06T12:53:58.643">
    <ac:txMkLst xmlns:ac="http://schemas.microsoft.com/office/drawing/2013/main/command">
      <pc:docMk xmlns:pc="http://schemas.microsoft.com/office/powerpoint/2013/main/command"/>
      <pc:sldMk xmlns:pc="http://schemas.microsoft.com/office/powerpoint/2013/main/command" cId="822017402" sldId="305"/>
      <ac:graphicFrameMk id="8" creationId="{BAAB1F85-D873-443A-A727-511065305AF9}"/>
      <ac:tblMk/>
      <ac:tcMk rowId="1082830224" colId="1635851659"/>
      <ac:txMk cp="0" len="108">
        <ac:context len="109" hash="372190625"/>
      </ac:txMk>
    </ac:txMkLst>
    <p188:pos x="5418455" y="1828228"/>
    <p188:replyLst>
      <p188:reply id="{92657187-13B0-4AC3-8AA5-A098910F800B}" authorId="{B53864A6-4CD4-81CA-91D6-1576D99128D5}" created="2024-11-12T18:08:28.561">
        <p188:txBody>
          <a:bodyPr/>
          <a:lstStyle/>
          <a:p>
            <a:r>
              <a:rPr lang="de-DE"/>
              <a:t>nein</a:t>
            </a:r>
          </a:p>
        </p188:txBody>
      </p188:reply>
    </p188:replyLst>
    <p188:txBody>
      <a:bodyPr/>
      <a:lstStyle/>
      <a:p>
        <a:r>
          <a:rPr lang="de-DE"/>
          <a:t>Komma ergänzen?</a:t>
        </a:r>
      </a:p>
    </p188:txBody>
  </p188:cm>
  <p188:cm id="{7408CC6A-1458-4E2B-8921-C87E0C07E504}" authorId="{622070AA-F164-A032-F49A-986CF00AF69B}" created="2024-10-06T12:54:42.209">
    <ac:txMkLst xmlns:ac="http://schemas.microsoft.com/office/drawing/2013/main/command">
      <pc:docMk xmlns:pc="http://schemas.microsoft.com/office/powerpoint/2013/main/command"/>
      <pc:sldMk xmlns:pc="http://schemas.microsoft.com/office/powerpoint/2013/main/command" cId="822017402" sldId="305"/>
      <ac:graphicFrameMk id="8" creationId="{BAAB1F85-D873-443A-A727-511065305AF9}"/>
      <ac:tblMk/>
      <ac:tcMk rowId="1139353856" colId="1635851659"/>
      <ac:txMk cp="91" len="8">
        <ac:context len="126" hash="2942694894"/>
      </ac:txMk>
    </ac:txMkLst>
    <p188:pos x="2931287" y="2541460"/>
    <p188:replyLst>
      <p188:reply id="{A161F1F9-F3AD-4DD9-80B3-6501F16741CE}" authorId="{B53864A6-4CD4-81CA-91D6-1576D99128D5}" created="2024-11-12T18:08:47.550">
        <p188:txBody>
          <a:bodyPr/>
          <a:lstStyle/>
          <a:p>
            <a:r>
              <a:rPr lang="de-DE"/>
              <a:t>nein, so lautet der Gesetzestext</a:t>
            </a:r>
          </a:p>
        </p188:txBody>
      </p188:reply>
    </p188:replyLst>
    <p188:txBody>
      <a:bodyPr/>
      <a:lstStyle/>
      <a:p>
        <a:r>
          <a:rPr lang="de-DE"/>
          <a:t>verfügt?</a:t>
        </a:r>
      </a:p>
    </p188:txBody>
  </p188:cm>
  <p188:cm id="{E8D1B02F-36D3-417D-BD3E-B4B6CCC4BFF0}" authorId="{622070AA-F164-A032-F49A-986CF00AF69B}" created="2024-10-06T12:55:07.174">
    <ac:txMkLst xmlns:ac="http://schemas.microsoft.com/office/drawing/2013/main/command">
      <pc:docMk xmlns:pc="http://schemas.microsoft.com/office/powerpoint/2013/main/command"/>
      <pc:sldMk xmlns:pc="http://schemas.microsoft.com/office/powerpoint/2013/main/command" cId="822017402" sldId="305"/>
      <ac:graphicFrameMk id="8" creationId="{BAAB1F85-D873-443A-A727-511065305AF9}"/>
      <ac:tblMk/>
      <ac:tcMk rowId="294186999" colId="1635851659"/>
      <ac:txMk cp="0" len="135">
        <ac:context len="136" hash="3452623739"/>
      </ac:txMk>
    </ac:txMkLst>
    <p188:pos x="5473319" y="3647884"/>
    <p188:replyLst>
      <p188:reply id="{CCD068CB-2B1B-49DB-8E95-5F3FB9C14C56}" authorId="{B53864A6-4CD4-81CA-91D6-1576D99128D5}" created="2024-11-12T18:08:50.664">
        <p188:txBody>
          <a:bodyPr/>
          <a:lstStyle/>
          <a:p>
            <a:r>
              <a:rPr lang="de-DE"/>
              <a:t>nein</a:t>
            </a:r>
          </a:p>
        </p188:txBody>
      </p188:reply>
    </p188:replyLst>
    <p188:txBody>
      <a:bodyPr/>
      <a:lstStyle/>
      <a:p>
        <a:r>
          <a:rPr lang="de-DE"/>
          <a:t>Satzabschlusspunkt ergänzen?</a:t>
        </a:r>
      </a:p>
    </p188:txBody>
  </p188:cm>
  <p188:cm id="{83A0319A-30ED-4233-9327-B82970238212}" authorId="{622070AA-F164-A032-F49A-986CF00AF69B}" created="2024-10-06T12:55:54.790">
    <ac:txMkLst xmlns:ac="http://schemas.microsoft.com/office/drawing/2013/main/command">
      <pc:docMk xmlns:pc="http://schemas.microsoft.com/office/powerpoint/2013/main/command"/>
      <pc:sldMk xmlns:pc="http://schemas.microsoft.com/office/powerpoint/2013/main/command" cId="822017402" sldId="305"/>
      <ac:graphicFrameMk id="8" creationId="{BAAB1F85-D873-443A-A727-511065305AF9}"/>
      <ac:tblMk/>
      <ac:tcMk rowId="1139353856" colId="1267344371"/>
      <ac:txMk cp="0" len="85">
        <ac:context len="86" hash="689375674"/>
      </ac:txMk>
    </ac:txMkLst>
    <p188:pos x="11042015" y="2340292"/>
    <p188:replyLst>
      <p188:reply id="{FBAACBFB-CE1D-4236-A1CB-9B45B5846F9C}" authorId="{B53864A6-4CD4-81CA-91D6-1576D99128D5}" created="2024-11-12T18:08:54.910">
        <p188:txBody>
          <a:bodyPr/>
          <a:lstStyle/>
          <a:p>
            <a:r>
              <a:rPr lang="de-DE"/>
              <a:t>nein</a:t>
            </a:r>
          </a:p>
        </p188:txBody>
      </p188:reply>
    </p188:replyLst>
    <p188:txBody>
      <a:bodyPr/>
      <a:lstStyle/>
      <a:p>
        <a:r>
          <a:rPr lang="de-DE"/>
          <a:t>Komma ergänzen?</a:t>
        </a:r>
      </a:p>
    </p188:txBody>
  </p188:cm>
  <p188:cm id="{83D9F09A-B300-49BC-8F0C-E1BD6DE9A153}" authorId="{622070AA-F164-A032-F49A-986CF00AF69B}" created="2024-10-06T12:56:06.684">
    <ac:txMkLst xmlns:ac="http://schemas.microsoft.com/office/drawing/2013/main/command">
      <pc:docMk xmlns:pc="http://schemas.microsoft.com/office/powerpoint/2013/main/command"/>
      <pc:sldMk xmlns:pc="http://schemas.microsoft.com/office/powerpoint/2013/main/command" cId="822017402" sldId="305"/>
      <ac:graphicFrameMk id="8" creationId="{BAAB1F85-D873-443A-A727-511065305AF9}"/>
      <ac:tblMk/>
      <ac:tcMk rowId="3327874005" colId="1267344371"/>
      <ac:txMk cp="0" len="53">
        <ac:context len="55" hash="3141723826"/>
      </ac:txMk>
    </ac:txMkLst>
    <p188:pos x="10996295" y="3135820"/>
    <p188:replyLst>
      <p188:reply id="{8DDBE379-4766-4CEC-9DEA-27486F213E71}" authorId="{B53864A6-4CD4-81CA-91D6-1576D99128D5}" created="2024-11-12T18:08:58.636">
        <p188:txBody>
          <a:bodyPr/>
          <a:lstStyle/>
          <a:p>
            <a:r>
              <a:rPr lang="de-DE"/>
              <a:t>nein</a:t>
            </a:r>
          </a:p>
        </p188:txBody>
      </p188:reply>
    </p188:replyLst>
    <p188:txBody>
      <a:bodyPr/>
      <a:lstStyle/>
      <a:p>
        <a:r>
          <a:rPr lang="de-DE"/>
          <a:t>Komma ergänzen?</a:t>
        </a:r>
      </a:p>
    </p188:txBody>
  </p188:cm>
  <p188:cm id="{5843B548-2F85-4066-94E2-6E3A25CBBFCC}" authorId="{622070AA-F164-A032-F49A-986CF00AF69B}" created="2024-10-06T12:56:28.456">
    <ac:txMkLst xmlns:ac="http://schemas.microsoft.com/office/drawing/2013/main/command">
      <pc:docMk xmlns:pc="http://schemas.microsoft.com/office/powerpoint/2013/main/command"/>
      <pc:sldMk xmlns:pc="http://schemas.microsoft.com/office/powerpoint/2013/main/command" cId="822017402" sldId="305"/>
      <ac:graphicFrameMk id="8" creationId="{BAAB1F85-D873-443A-A727-511065305AF9}"/>
      <ac:tblMk/>
      <ac:tcMk rowId="294186999" colId="1267344371"/>
      <ac:txMk cp="0" len="117">
        <ac:context len="118" hash="1642120725"/>
      </ac:txMk>
    </ac:txMkLst>
    <p188:pos x="10996295" y="3647884"/>
    <p188:replyLst>
      <p188:reply id="{AF5F4A89-D096-43D2-8D53-3B6A32E1792A}" authorId="{B53864A6-4CD4-81CA-91D6-1576D99128D5}" created="2024-11-12T18:09:03.802">
        <p188:txBody>
          <a:bodyPr/>
          <a:lstStyle/>
          <a:p>
            <a:r>
              <a:rPr lang="de-DE"/>
              <a:t>nein</a:t>
            </a:r>
          </a:p>
        </p188:txBody>
      </p188:reply>
    </p188:replyLst>
    <p188:txBody>
      <a:bodyPr/>
      <a:lstStyle/>
      <a:p>
        <a:r>
          <a:rPr lang="de-DE"/>
          <a:t>Satzabschlusspunkt ergänzen?</a:t>
        </a:r>
      </a:p>
    </p188:txBody>
  </p188:cm>
</p188:cmLst>
</file>

<file path=ppt/comments/modernComment_154_7D38D68E.xml><?xml version="1.0" encoding="utf-8"?>
<p188:cmLst xmlns:a="http://schemas.openxmlformats.org/drawingml/2006/main" xmlns:r="http://schemas.openxmlformats.org/officeDocument/2006/relationships" xmlns:p188="http://schemas.microsoft.com/office/powerpoint/2018/8/main">
  <p188:cm id="{06B09BB1-6982-4915-9CA5-ED68F2A88CD9}" authorId="{622070AA-F164-A032-F49A-986CF00AF69B}" created="2024-10-06T13:04:49.810">
    <ac:txMkLst xmlns:ac="http://schemas.microsoft.com/office/drawing/2013/main/command">
      <pc:docMk xmlns:pc="http://schemas.microsoft.com/office/powerpoint/2013/main/command"/>
      <pc:sldMk xmlns:pc="http://schemas.microsoft.com/office/powerpoint/2013/main/command" cId="2100876942" sldId="340"/>
      <ac:spMk id="3" creationId="{6064090C-F60A-432B-8ADE-BCA2B042A91E}"/>
      <ac:txMk cp="270" len="10">
        <ac:context len="794" hash="2678505689"/>
      </ac:txMk>
    </ac:txMkLst>
    <p188:pos x="5034457" y="767359"/>
    <p188:replyLst>
      <p188:reply id="{00B31F92-D699-4EC7-83E0-8E61744A1611}" authorId="{B53864A6-4CD4-81CA-91D6-1576D99128D5}" created="2024-11-12T18:10:10.217">
        <p188:txBody>
          <a:bodyPr/>
          <a:lstStyle/>
          <a:p>
            <a:r>
              <a:rPr lang="de-DE"/>
              <a:t>angepasst</a:t>
            </a:r>
          </a:p>
        </p188:txBody>
      </p188:reply>
    </p188:replyLst>
    <p188:txBody>
      <a:bodyPr/>
      <a:lstStyle/>
      <a:p>
        <a:r>
          <a:rPr lang="de-DE"/>
          <a:t>Paragrafen? Schreibung laut Duden.</a:t>
        </a:r>
      </a:p>
    </p188:txBody>
  </p188:cm>
</p188:cmLst>
</file>

<file path=ppt/comments/modernComment_15A_68629F1E.xml><?xml version="1.0" encoding="utf-8"?>
<p188:cmLst xmlns:a="http://schemas.openxmlformats.org/drawingml/2006/main" xmlns:r="http://schemas.openxmlformats.org/officeDocument/2006/relationships" xmlns:p188="http://schemas.microsoft.com/office/powerpoint/2018/8/main">
  <p188:cm id="{1EE4CBCE-F92E-4C6F-8BB8-2025BE2C1F57}" authorId="{622070AA-F164-A032-F49A-986CF00AF69B}" created="2024-10-06T12:58:42.612">
    <ac:txMkLst xmlns:ac="http://schemas.microsoft.com/office/drawing/2013/main/command">
      <pc:docMk xmlns:pc="http://schemas.microsoft.com/office/powerpoint/2013/main/command"/>
      <pc:sldMk xmlns:pc="http://schemas.microsoft.com/office/powerpoint/2013/main/command" cId="1751293726" sldId="346"/>
      <ac:spMk id="2" creationId="{E1439A6A-FA4B-44FC-A79E-9315D7B1452E}"/>
      <ac:txMk cp="28" len="10">
        <ac:context len="39" hash="1869581869"/>
      </ac:txMk>
    </ac:txMkLst>
    <p188:pos x="8628049" y="220568"/>
    <p188:replyLst>
      <p188:reply id="{95563DCF-1358-42CA-8EB1-97FD23E9952E}" authorId="{B53864A6-4CD4-81CA-91D6-1576D99128D5}" created="2024-11-12T18:09:46.384">
        <p188:txBody>
          <a:bodyPr/>
          <a:lstStyle/>
          <a:p>
            <a:r>
              <a:rPr lang="de-DE"/>
              <a:t>angepasst</a:t>
            </a:r>
          </a:p>
        </p188:txBody>
      </p188:reply>
    </p188:replyLst>
    <p188:txBody>
      <a:bodyPr/>
      <a:lstStyle/>
      <a:p>
        <a:r>
          <a:rPr lang="de-DE"/>
          <a:t>Paragrafen? Schreibung laut Duden.</a:t>
        </a:r>
      </a:p>
    </p188:txBody>
  </p188:cm>
</p188:cmLst>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F8F7D3-A3CC-4EF7-A2C2-AF337D35028E}" type="doc">
      <dgm:prSet loTypeId="urn:microsoft.com/office/officeart/2005/8/layout/lProcess2" loCatId="list" qsTypeId="urn:microsoft.com/office/officeart/2005/8/quickstyle/simple1" qsCatId="simple" csTypeId="urn:microsoft.com/office/officeart/2005/8/colors/accent5_2" csCatId="accent5" phldr="1"/>
      <dgm:spPr/>
      <dgm:t>
        <a:bodyPr/>
        <a:lstStyle/>
        <a:p>
          <a:endParaRPr lang="de-DE"/>
        </a:p>
      </dgm:t>
    </dgm:pt>
    <dgm:pt modelId="{0E9BB066-BD58-4640-BE14-6243260CF8AC}">
      <dgm:prSet/>
      <dgm:spPr>
        <a:solidFill>
          <a:schemeClr val="accent6">
            <a:lumMod val="20000"/>
            <a:lumOff val="80000"/>
          </a:schemeClr>
        </a:solidFill>
      </dgm:spPr>
      <dgm:t>
        <a:bodyPr/>
        <a:lstStyle/>
        <a:p>
          <a:r>
            <a:rPr lang="de-DE" baseline="0" dirty="0"/>
            <a:t>Validität</a:t>
          </a:r>
          <a:endParaRPr lang="de-DE" dirty="0"/>
        </a:p>
      </dgm:t>
    </dgm:pt>
    <dgm:pt modelId="{89674F18-7370-4C79-8843-26BEF2D513B1}" type="parTrans" cxnId="{A8F3FC2E-1E4A-4215-A36F-C78859482698}">
      <dgm:prSet/>
      <dgm:spPr/>
      <dgm:t>
        <a:bodyPr/>
        <a:lstStyle/>
        <a:p>
          <a:endParaRPr lang="de-DE"/>
        </a:p>
      </dgm:t>
    </dgm:pt>
    <dgm:pt modelId="{E46FEDA2-D3E6-4621-B88A-8DB2E1AC9CCF}" type="sibTrans" cxnId="{A8F3FC2E-1E4A-4215-A36F-C78859482698}">
      <dgm:prSet/>
      <dgm:spPr/>
      <dgm:t>
        <a:bodyPr/>
        <a:lstStyle/>
        <a:p>
          <a:endParaRPr lang="de-DE"/>
        </a:p>
      </dgm:t>
    </dgm:pt>
    <dgm:pt modelId="{B9495F19-EFD7-4BCA-8600-EC1B8EBC8AD2}">
      <dgm:prSet/>
      <dgm:spPr>
        <a:solidFill>
          <a:schemeClr val="accent4"/>
        </a:solidFill>
      </dgm:spPr>
      <dgm:t>
        <a:bodyPr/>
        <a:lstStyle/>
        <a:p>
          <a:r>
            <a:rPr lang="de-DE" baseline="0" dirty="0"/>
            <a:t>Die Prüfung soll das überprüfen, was die Prüfungsteilnehmenden am Ende der Ausbildung können sollen.</a:t>
          </a:r>
          <a:endParaRPr lang="de-DE" dirty="0"/>
        </a:p>
      </dgm:t>
    </dgm:pt>
    <dgm:pt modelId="{DE650531-B9C2-4E7D-B966-432657AEDECD}" type="parTrans" cxnId="{BE3DA95D-0315-4865-A45B-897814F383D9}">
      <dgm:prSet/>
      <dgm:spPr/>
      <dgm:t>
        <a:bodyPr/>
        <a:lstStyle/>
        <a:p>
          <a:endParaRPr lang="de-DE"/>
        </a:p>
      </dgm:t>
    </dgm:pt>
    <dgm:pt modelId="{E728E93A-678F-4B52-B23D-2BE4AB92FEDB}" type="sibTrans" cxnId="{BE3DA95D-0315-4865-A45B-897814F383D9}">
      <dgm:prSet/>
      <dgm:spPr/>
      <dgm:t>
        <a:bodyPr/>
        <a:lstStyle/>
        <a:p>
          <a:endParaRPr lang="de-DE"/>
        </a:p>
      </dgm:t>
    </dgm:pt>
    <dgm:pt modelId="{11BEFAE8-07C9-422E-AEFC-176652D525D0}">
      <dgm:prSet/>
      <dgm:spPr>
        <a:solidFill>
          <a:schemeClr val="accent1"/>
        </a:solidFill>
      </dgm:spPr>
      <dgm:t>
        <a:bodyPr/>
        <a:lstStyle/>
        <a:p>
          <a:r>
            <a:rPr lang="de-DE" dirty="0"/>
            <a:t>Die Prüfung findet in realen hochkomplexen Pflegesituationen statt. </a:t>
          </a:r>
        </a:p>
      </dgm:t>
    </dgm:pt>
    <dgm:pt modelId="{5DD88AFF-6CB3-4E85-BE44-6760E3DC158E}" type="parTrans" cxnId="{0662574F-3CD1-445E-B13A-BBB774B3DDF9}">
      <dgm:prSet/>
      <dgm:spPr/>
      <dgm:t>
        <a:bodyPr/>
        <a:lstStyle/>
        <a:p>
          <a:endParaRPr lang="de-DE"/>
        </a:p>
      </dgm:t>
    </dgm:pt>
    <dgm:pt modelId="{048D32B4-01B7-45E0-87D8-DB73570998FB}" type="sibTrans" cxnId="{0662574F-3CD1-445E-B13A-BBB774B3DDF9}">
      <dgm:prSet/>
      <dgm:spPr/>
      <dgm:t>
        <a:bodyPr/>
        <a:lstStyle/>
        <a:p>
          <a:endParaRPr lang="de-DE"/>
        </a:p>
      </dgm:t>
    </dgm:pt>
    <dgm:pt modelId="{59599873-D2F4-4151-977A-EAD9BBB7BC17}">
      <dgm:prSet/>
      <dgm:spPr>
        <a:solidFill>
          <a:schemeClr val="accent1"/>
        </a:solidFill>
      </dgm:spPr>
      <dgm:t>
        <a:bodyPr/>
        <a:lstStyle/>
        <a:p>
          <a:r>
            <a:rPr lang="de-DE" dirty="0"/>
            <a:t>Die selbstständige, umfassende und prozessorientierte Pflege soll praktisch umgesetzt werden.</a:t>
          </a:r>
        </a:p>
      </dgm:t>
    </dgm:pt>
    <dgm:pt modelId="{BB5EC236-3DFE-4DD6-8E07-E80FA2D1F91E}" type="parTrans" cxnId="{69017452-1FED-416D-B0E5-EBBBB7A02FF3}">
      <dgm:prSet/>
      <dgm:spPr/>
      <dgm:t>
        <a:bodyPr/>
        <a:lstStyle/>
        <a:p>
          <a:endParaRPr lang="de-DE"/>
        </a:p>
      </dgm:t>
    </dgm:pt>
    <dgm:pt modelId="{9A6CEB8E-2E90-4D84-BE5D-BE7222E36A10}" type="sibTrans" cxnId="{69017452-1FED-416D-B0E5-EBBBB7A02FF3}">
      <dgm:prSet/>
      <dgm:spPr/>
      <dgm:t>
        <a:bodyPr/>
        <a:lstStyle/>
        <a:p>
          <a:endParaRPr lang="de-DE"/>
        </a:p>
      </dgm:t>
    </dgm:pt>
    <dgm:pt modelId="{C7F4800D-BA9C-4EB3-9D2F-568ED5046784}">
      <dgm:prSet/>
      <dgm:spPr>
        <a:solidFill>
          <a:schemeClr val="accent6">
            <a:lumMod val="20000"/>
            <a:lumOff val="80000"/>
          </a:schemeClr>
        </a:solidFill>
      </dgm:spPr>
      <dgm:t>
        <a:bodyPr/>
        <a:lstStyle/>
        <a:p>
          <a:r>
            <a:rPr lang="de-DE" baseline="0" dirty="0"/>
            <a:t>Objektivität</a:t>
          </a:r>
          <a:endParaRPr lang="de-DE" dirty="0"/>
        </a:p>
      </dgm:t>
    </dgm:pt>
    <dgm:pt modelId="{63FDA000-5EDE-454A-B037-C301902824EA}" type="parTrans" cxnId="{CC80FA6E-9C5A-4A2C-AC51-25E7CBF82BCC}">
      <dgm:prSet/>
      <dgm:spPr/>
      <dgm:t>
        <a:bodyPr/>
        <a:lstStyle/>
        <a:p>
          <a:endParaRPr lang="de-DE"/>
        </a:p>
      </dgm:t>
    </dgm:pt>
    <dgm:pt modelId="{061CA0F1-3A6F-418B-8CFF-2BC2719E380B}" type="sibTrans" cxnId="{CC80FA6E-9C5A-4A2C-AC51-25E7CBF82BCC}">
      <dgm:prSet/>
      <dgm:spPr/>
      <dgm:t>
        <a:bodyPr/>
        <a:lstStyle/>
        <a:p>
          <a:endParaRPr lang="de-DE"/>
        </a:p>
      </dgm:t>
    </dgm:pt>
    <dgm:pt modelId="{725E92BD-20EB-4B4D-9F05-3CD545104FF5}">
      <dgm:prSet/>
      <dgm:spPr>
        <a:solidFill>
          <a:schemeClr val="accent1"/>
        </a:solidFill>
      </dgm:spPr>
      <dgm:t>
        <a:bodyPr/>
        <a:lstStyle/>
        <a:p>
          <a:r>
            <a:rPr lang="de-DE" dirty="0"/>
            <a:t>Prüfung wird von zwei Prüferinnen / Prüfern abgenommen und bewertet.  </a:t>
          </a:r>
        </a:p>
      </dgm:t>
    </dgm:pt>
    <dgm:pt modelId="{AFCFDFEF-F43E-44AC-8DFB-D74569D7337A}" type="parTrans" cxnId="{888F0FBA-1F1A-4DF4-A89C-E93BE9190AAD}">
      <dgm:prSet/>
      <dgm:spPr/>
      <dgm:t>
        <a:bodyPr/>
        <a:lstStyle/>
        <a:p>
          <a:endParaRPr lang="de-DE"/>
        </a:p>
      </dgm:t>
    </dgm:pt>
    <dgm:pt modelId="{8484D250-E6CB-43FA-9879-ED2140FBE216}" type="sibTrans" cxnId="{888F0FBA-1F1A-4DF4-A89C-E93BE9190AAD}">
      <dgm:prSet/>
      <dgm:spPr/>
      <dgm:t>
        <a:bodyPr/>
        <a:lstStyle/>
        <a:p>
          <a:endParaRPr lang="de-DE"/>
        </a:p>
      </dgm:t>
    </dgm:pt>
    <dgm:pt modelId="{73BE0A44-EFC5-429C-99E0-D0A2299F6F3A}">
      <dgm:prSet/>
      <dgm:spPr>
        <a:solidFill>
          <a:schemeClr val="accent1"/>
        </a:solidFill>
      </dgm:spPr>
      <dgm:t>
        <a:bodyPr/>
        <a:lstStyle/>
        <a:p>
          <a:r>
            <a:rPr lang="de-DE" dirty="0"/>
            <a:t>Prüfungsanforderungen sind teilweise standardisiert (Prüfungsteile, Dauer, Anforderungsniveau). </a:t>
          </a:r>
        </a:p>
      </dgm:t>
    </dgm:pt>
    <dgm:pt modelId="{41038986-3C41-4C47-A8A0-94CB56968D31}" type="parTrans" cxnId="{F9CCCC29-17B9-448C-A647-574074A5C9E8}">
      <dgm:prSet/>
      <dgm:spPr/>
      <dgm:t>
        <a:bodyPr/>
        <a:lstStyle/>
        <a:p>
          <a:endParaRPr lang="de-DE"/>
        </a:p>
      </dgm:t>
    </dgm:pt>
    <dgm:pt modelId="{681F65E0-829D-41B2-9A11-FBE7B20B62F4}" type="sibTrans" cxnId="{F9CCCC29-17B9-448C-A647-574074A5C9E8}">
      <dgm:prSet/>
      <dgm:spPr/>
      <dgm:t>
        <a:bodyPr/>
        <a:lstStyle/>
        <a:p>
          <a:endParaRPr lang="de-DE"/>
        </a:p>
      </dgm:t>
    </dgm:pt>
    <dgm:pt modelId="{43FD2C28-9976-436A-8177-881FE6A9EF3E}">
      <dgm:prSet/>
      <dgm:spPr>
        <a:solidFill>
          <a:schemeClr val="accent6">
            <a:lumMod val="20000"/>
            <a:lumOff val="80000"/>
          </a:schemeClr>
        </a:solidFill>
      </dgm:spPr>
      <dgm:t>
        <a:bodyPr/>
        <a:lstStyle/>
        <a:p>
          <a:r>
            <a:rPr lang="de-DE" baseline="0"/>
            <a:t>Reliabilität</a:t>
          </a:r>
          <a:endParaRPr lang="de-DE"/>
        </a:p>
      </dgm:t>
    </dgm:pt>
    <dgm:pt modelId="{921D4F1F-2020-42E0-8511-3906EE3DFD73}" type="parTrans" cxnId="{A0D24FC0-FDB3-4A07-9AB2-F88D747BA575}">
      <dgm:prSet/>
      <dgm:spPr/>
      <dgm:t>
        <a:bodyPr/>
        <a:lstStyle/>
        <a:p>
          <a:endParaRPr lang="de-DE"/>
        </a:p>
      </dgm:t>
    </dgm:pt>
    <dgm:pt modelId="{548BA004-192B-401A-9C48-2A29E885746D}" type="sibTrans" cxnId="{A0D24FC0-FDB3-4A07-9AB2-F88D747BA575}">
      <dgm:prSet/>
      <dgm:spPr/>
      <dgm:t>
        <a:bodyPr/>
        <a:lstStyle/>
        <a:p>
          <a:endParaRPr lang="de-DE"/>
        </a:p>
      </dgm:t>
    </dgm:pt>
    <dgm:pt modelId="{453EE23D-97FF-49F8-A902-45B0688B79B8}">
      <dgm:prSet/>
      <dgm:spPr>
        <a:solidFill>
          <a:schemeClr val="accent1"/>
        </a:solidFill>
      </dgm:spPr>
      <dgm:t>
        <a:bodyPr/>
        <a:lstStyle/>
        <a:p>
          <a:r>
            <a:rPr lang="de-DE" dirty="0"/>
            <a:t>Es sollen mindestens zwei Menschen pflegerisch versorgt werden. </a:t>
          </a:r>
        </a:p>
      </dgm:t>
    </dgm:pt>
    <dgm:pt modelId="{6BA77735-209C-4F17-A3ED-9EC7384520CF}" type="parTrans" cxnId="{D18F2EE4-F6D7-4DDE-988F-9029CD967947}">
      <dgm:prSet/>
      <dgm:spPr/>
      <dgm:t>
        <a:bodyPr/>
        <a:lstStyle/>
        <a:p>
          <a:endParaRPr lang="de-DE"/>
        </a:p>
      </dgm:t>
    </dgm:pt>
    <dgm:pt modelId="{52D5F745-3A6E-457F-B2EF-06E10E23E8F1}" type="sibTrans" cxnId="{D18F2EE4-F6D7-4DDE-988F-9029CD967947}">
      <dgm:prSet/>
      <dgm:spPr/>
      <dgm:t>
        <a:bodyPr/>
        <a:lstStyle/>
        <a:p>
          <a:endParaRPr lang="de-DE"/>
        </a:p>
      </dgm:t>
    </dgm:pt>
    <dgm:pt modelId="{44B9CCD3-2CE0-4BDE-ADD7-DB67A8A977C1}">
      <dgm:prSet/>
      <dgm:spPr>
        <a:solidFill>
          <a:schemeClr val="accent4"/>
        </a:solidFill>
      </dgm:spPr>
      <dgm:t>
        <a:bodyPr/>
        <a:lstStyle/>
        <a:p>
          <a:r>
            <a:rPr lang="de-DE" dirty="0"/>
            <a:t>Das Prüfungsergebnis soll unabhängig sein von der Person, die die Prüfung bewertet (bzw. die Messinstrumente anwendet).</a:t>
          </a:r>
        </a:p>
      </dgm:t>
    </dgm:pt>
    <dgm:pt modelId="{1327FA6E-9FB5-4166-934C-C9082A96AC4F}" type="parTrans" cxnId="{4A1465EB-CA66-406D-9AB8-07E2A6961933}">
      <dgm:prSet/>
      <dgm:spPr/>
      <dgm:t>
        <a:bodyPr/>
        <a:lstStyle/>
        <a:p>
          <a:endParaRPr lang="de-DE"/>
        </a:p>
      </dgm:t>
    </dgm:pt>
    <dgm:pt modelId="{5707BD6C-0970-4A37-A37B-7860B22E14AF}" type="sibTrans" cxnId="{4A1465EB-CA66-406D-9AB8-07E2A6961933}">
      <dgm:prSet/>
      <dgm:spPr/>
      <dgm:t>
        <a:bodyPr/>
        <a:lstStyle/>
        <a:p>
          <a:endParaRPr lang="de-DE"/>
        </a:p>
      </dgm:t>
    </dgm:pt>
    <dgm:pt modelId="{89968515-537B-430B-B9A8-9B94C7336A8E}">
      <dgm:prSet/>
      <dgm:spPr>
        <a:solidFill>
          <a:schemeClr val="accent4"/>
        </a:solidFill>
      </dgm:spPr>
      <dgm:t>
        <a:bodyPr/>
        <a:lstStyle/>
        <a:p>
          <a:r>
            <a:rPr lang="de-DE" dirty="0"/>
            <a:t>Bei Wiederholung sollte das Prüfungsergebnis gleich sein. </a:t>
          </a:r>
        </a:p>
      </dgm:t>
    </dgm:pt>
    <dgm:pt modelId="{0D6FDBF4-80A2-4ECF-B5BB-BE29083355FE}" type="parTrans" cxnId="{91EA1D88-EBAD-4A10-B861-F13279980688}">
      <dgm:prSet/>
      <dgm:spPr/>
      <dgm:t>
        <a:bodyPr/>
        <a:lstStyle/>
        <a:p>
          <a:endParaRPr lang="de-DE"/>
        </a:p>
      </dgm:t>
    </dgm:pt>
    <dgm:pt modelId="{91FC96EA-08EC-4976-999D-FF752D3EA417}" type="sibTrans" cxnId="{91EA1D88-EBAD-4A10-B861-F13279980688}">
      <dgm:prSet/>
      <dgm:spPr/>
      <dgm:t>
        <a:bodyPr/>
        <a:lstStyle/>
        <a:p>
          <a:endParaRPr lang="de-DE"/>
        </a:p>
      </dgm:t>
    </dgm:pt>
    <dgm:pt modelId="{A3DE875A-C92E-4824-A014-010130FC56C0}">
      <dgm:prSet/>
      <dgm:spPr>
        <a:solidFill>
          <a:schemeClr val="accent1"/>
        </a:solidFill>
      </dgm:spPr>
      <dgm:t>
        <a:bodyPr/>
        <a:lstStyle/>
        <a:p>
          <a:r>
            <a:rPr lang="de-DE" dirty="0"/>
            <a:t>Standardisierte Vorgabe: Die Prüfung findet im Versorgungsbereich des letzten Einsatzes statt.</a:t>
          </a:r>
        </a:p>
      </dgm:t>
    </dgm:pt>
    <dgm:pt modelId="{A614CC29-EA2C-4FDB-A3EE-D734EC938FE5}" type="parTrans" cxnId="{8151B896-B861-4AAB-964A-4ABA309F469B}">
      <dgm:prSet/>
      <dgm:spPr/>
      <dgm:t>
        <a:bodyPr/>
        <a:lstStyle/>
        <a:p>
          <a:endParaRPr lang="de-DE"/>
        </a:p>
      </dgm:t>
    </dgm:pt>
    <dgm:pt modelId="{C3D2BA99-3E11-4A45-8D9B-B38891D2642E}" type="sibTrans" cxnId="{8151B896-B861-4AAB-964A-4ABA309F469B}">
      <dgm:prSet/>
      <dgm:spPr/>
      <dgm:t>
        <a:bodyPr/>
        <a:lstStyle/>
        <a:p>
          <a:endParaRPr lang="de-DE"/>
        </a:p>
      </dgm:t>
    </dgm:pt>
    <dgm:pt modelId="{C2ABED33-6584-4F49-94D1-D626BFE6824A}" type="pres">
      <dgm:prSet presAssocID="{E2F8F7D3-A3CC-4EF7-A2C2-AF337D35028E}" presName="theList" presStyleCnt="0">
        <dgm:presLayoutVars>
          <dgm:dir/>
          <dgm:animLvl val="lvl"/>
          <dgm:resizeHandles val="exact"/>
        </dgm:presLayoutVars>
      </dgm:prSet>
      <dgm:spPr/>
    </dgm:pt>
    <dgm:pt modelId="{55001079-301F-4F74-B90F-CC84B2D540DB}" type="pres">
      <dgm:prSet presAssocID="{0E9BB066-BD58-4640-BE14-6243260CF8AC}" presName="compNode" presStyleCnt="0"/>
      <dgm:spPr/>
    </dgm:pt>
    <dgm:pt modelId="{189EA10F-90AA-493B-A7B5-074B5270A1ED}" type="pres">
      <dgm:prSet presAssocID="{0E9BB066-BD58-4640-BE14-6243260CF8AC}" presName="aNode" presStyleLbl="bgShp" presStyleIdx="0" presStyleCnt="3"/>
      <dgm:spPr/>
    </dgm:pt>
    <dgm:pt modelId="{4FBD5F55-A8A4-492B-8BB0-340AE7B05DF7}" type="pres">
      <dgm:prSet presAssocID="{0E9BB066-BD58-4640-BE14-6243260CF8AC}" presName="textNode" presStyleLbl="bgShp" presStyleIdx="0" presStyleCnt="3"/>
      <dgm:spPr/>
    </dgm:pt>
    <dgm:pt modelId="{1FB7E56C-57B7-431F-B6D7-F69FB86F40AB}" type="pres">
      <dgm:prSet presAssocID="{0E9BB066-BD58-4640-BE14-6243260CF8AC}" presName="compChildNode" presStyleCnt="0"/>
      <dgm:spPr/>
    </dgm:pt>
    <dgm:pt modelId="{DE32764A-811D-41F0-8701-73D0E714AAB4}" type="pres">
      <dgm:prSet presAssocID="{0E9BB066-BD58-4640-BE14-6243260CF8AC}" presName="theInnerList" presStyleCnt="0"/>
      <dgm:spPr/>
    </dgm:pt>
    <dgm:pt modelId="{0D6170EF-839A-4795-B5B3-02EC5B070284}" type="pres">
      <dgm:prSet presAssocID="{B9495F19-EFD7-4BCA-8600-EC1B8EBC8AD2}" presName="childNode" presStyleLbl="node1" presStyleIdx="0" presStyleCnt="9">
        <dgm:presLayoutVars>
          <dgm:bulletEnabled val="1"/>
        </dgm:presLayoutVars>
      </dgm:prSet>
      <dgm:spPr/>
    </dgm:pt>
    <dgm:pt modelId="{47DAC810-6C2E-4D95-8995-B848A3679C33}" type="pres">
      <dgm:prSet presAssocID="{B9495F19-EFD7-4BCA-8600-EC1B8EBC8AD2}" presName="aSpace2" presStyleCnt="0"/>
      <dgm:spPr/>
    </dgm:pt>
    <dgm:pt modelId="{AFAA812A-0817-4C52-B859-7290F398A80E}" type="pres">
      <dgm:prSet presAssocID="{11BEFAE8-07C9-422E-AEFC-176652D525D0}" presName="childNode" presStyleLbl="node1" presStyleIdx="1" presStyleCnt="9">
        <dgm:presLayoutVars>
          <dgm:bulletEnabled val="1"/>
        </dgm:presLayoutVars>
      </dgm:prSet>
      <dgm:spPr/>
    </dgm:pt>
    <dgm:pt modelId="{1B18840D-4982-40C5-9783-3B2196EE1EAD}" type="pres">
      <dgm:prSet presAssocID="{11BEFAE8-07C9-422E-AEFC-176652D525D0}" presName="aSpace2" presStyleCnt="0"/>
      <dgm:spPr/>
    </dgm:pt>
    <dgm:pt modelId="{9E215EDF-0760-420C-BA3D-2C451EBE385D}" type="pres">
      <dgm:prSet presAssocID="{59599873-D2F4-4151-977A-EAD9BBB7BC17}" presName="childNode" presStyleLbl="node1" presStyleIdx="2" presStyleCnt="9">
        <dgm:presLayoutVars>
          <dgm:bulletEnabled val="1"/>
        </dgm:presLayoutVars>
      </dgm:prSet>
      <dgm:spPr/>
    </dgm:pt>
    <dgm:pt modelId="{FD6BCE8D-22A7-470A-B2E9-00EF95A64A59}" type="pres">
      <dgm:prSet presAssocID="{0E9BB066-BD58-4640-BE14-6243260CF8AC}" presName="aSpace" presStyleCnt="0"/>
      <dgm:spPr/>
    </dgm:pt>
    <dgm:pt modelId="{63384948-454F-4D75-B03B-5D2456B79222}" type="pres">
      <dgm:prSet presAssocID="{C7F4800D-BA9C-4EB3-9D2F-568ED5046784}" presName="compNode" presStyleCnt="0"/>
      <dgm:spPr/>
    </dgm:pt>
    <dgm:pt modelId="{8F03A7AB-48C4-475D-9E57-9F2A2F737299}" type="pres">
      <dgm:prSet presAssocID="{C7F4800D-BA9C-4EB3-9D2F-568ED5046784}" presName="aNode" presStyleLbl="bgShp" presStyleIdx="1" presStyleCnt="3"/>
      <dgm:spPr/>
    </dgm:pt>
    <dgm:pt modelId="{3059FB23-5F57-4894-9753-94B656CB6A58}" type="pres">
      <dgm:prSet presAssocID="{C7F4800D-BA9C-4EB3-9D2F-568ED5046784}" presName="textNode" presStyleLbl="bgShp" presStyleIdx="1" presStyleCnt="3"/>
      <dgm:spPr/>
    </dgm:pt>
    <dgm:pt modelId="{5970507B-AD6B-448E-9D30-FEBE6D5AB04D}" type="pres">
      <dgm:prSet presAssocID="{C7F4800D-BA9C-4EB3-9D2F-568ED5046784}" presName="compChildNode" presStyleCnt="0"/>
      <dgm:spPr/>
    </dgm:pt>
    <dgm:pt modelId="{DDA2E2A9-A72C-47F6-B892-4C0F91060794}" type="pres">
      <dgm:prSet presAssocID="{C7F4800D-BA9C-4EB3-9D2F-568ED5046784}" presName="theInnerList" presStyleCnt="0"/>
      <dgm:spPr/>
    </dgm:pt>
    <dgm:pt modelId="{A9C5B8BE-36BA-4EAF-92A7-D14A922ACB68}" type="pres">
      <dgm:prSet presAssocID="{44B9CCD3-2CE0-4BDE-ADD7-DB67A8A977C1}" presName="childNode" presStyleLbl="node1" presStyleIdx="3" presStyleCnt="9">
        <dgm:presLayoutVars>
          <dgm:bulletEnabled val="1"/>
        </dgm:presLayoutVars>
      </dgm:prSet>
      <dgm:spPr/>
    </dgm:pt>
    <dgm:pt modelId="{707AFD70-62A0-4290-94EB-2AAE26624115}" type="pres">
      <dgm:prSet presAssocID="{44B9CCD3-2CE0-4BDE-ADD7-DB67A8A977C1}" presName="aSpace2" presStyleCnt="0"/>
      <dgm:spPr/>
    </dgm:pt>
    <dgm:pt modelId="{393EF244-56F5-44BA-A117-2FD93C827602}" type="pres">
      <dgm:prSet presAssocID="{725E92BD-20EB-4B4D-9F05-3CD545104FF5}" presName="childNode" presStyleLbl="node1" presStyleIdx="4" presStyleCnt="9">
        <dgm:presLayoutVars>
          <dgm:bulletEnabled val="1"/>
        </dgm:presLayoutVars>
      </dgm:prSet>
      <dgm:spPr/>
    </dgm:pt>
    <dgm:pt modelId="{C880AAF8-7042-41F0-85B8-16177C76639E}" type="pres">
      <dgm:prSet presAssocID="{725E92BD-20EB-4B4D-9F05-3CD545104FF5}" presName="aSpace2" presStyleCnt="0"/>
      <dgm:spPr/>
    </dgm:pt>
    <dgm:pt modelId="{DAC9A30B-48DB-49DE-8460-31F503485E19}" type="pres">
      <dgm:prSet presAssocID="{73BE0A44-EFC5-429C-99E0-D0A2299F6F3A}" presName="childNode" presStyleLbl="node1" presStyleIdx="5" presStyleCnt="9">
        <dgm:presLayoutVars>
          <dgm:bulletEnabled val="1"/>
        </dgm:presLayoutVars>
      </dgm:prSet>
      <dgm:spPr/>
    </dgm:pt>
    <dgm:pt modelId="{75B4BF34-7277-4A55-A020-D6E92BBD5F26}" type="pres">
      <dgm:prSet presAssocID="{73BE0A44-EFC5-429C-99E0-D0A2299F6F3A}" presName="aSpace2" presStyleCnt="0"/>
      <dgm:spPr/>
    </dgm:pt>
    <dgm:pt modelId="{BF43EB87-FBC0-41EC-A3D2-9D7BEFF8ABB7}" type="pres">
      <dgm:prSet presAssocID="{A3DE875A-C92E-4824-A014-010130FC56C0}" presName="childNode" presStyleLbl="node1" presStyleIdx="6" presStyleCnt="9">
        <dgm:presLayoutVars>
          <dgm:bulletEnabled val="1"/>
        </dgm:presLayoutVars>
      </dgm:prSet>
      <dgm:spPr/>
    </dgm:pt>
    <dgm:pt modelId="{9EE1F31A-EA60-42E0-BD67-805765C0E279}" type="pres">
      <dgm:prSet presAssocID="{C7F4800D-BA9C-4EB3-9D2F-568ED5046784}" presName="aSpace" presStyleCnt="0"/>
      <dgm:spPr/>
    </dgm:pt>
    <dgm:pt modelId="{CFA5C1C1-C2A8-4274-A438-03373FBBA0D7}" type="pres">
      <dgm:prSet presAssocID="{43FD2C28-9976-436A-8177-881FE6A9EF3E}" presName="compNode" presStyleCnt="0"/>
      <dgm:spPr/>
    </dgm:pt>
    <dgm:pt modelId="{869FD6A6-AB91-49D6-AF0F-E99EFBD27A5B}" type="pres">
      <dgm:prSet presAssocID="{43FD2C28-9976-436A-8177-881FE6A9EF3E}" presName="aNode" presStyleLbl="bgShp" presStyleIdx="2" presStyleCnt="3"/>
      <dgm:spPr/>
    </dgm:pt>
    <dgm:pt modelId="{055A27CD-F94F-43C7-80CB-D3E82CDDF2EF}" type="pres">
      <dgm:prSet presAssocID="{43FD2C28-9976-436A-8177-881FE6A9EF3E}" presName="textNode" presStyleLbl="bgShp" presStyleIdx="2" presStyleCnt="3"/>
      <dgm:spPr/>
    </dgm:pt>
    <dgm:pt modelId="{48984841-FCF7-49B9-B997-A0AC0429A90A}" type="pres">
      <dgm:prSet presAssocID="{43FD2C28-9976-436A-8177-881FE6A9EF3E}" presName="compChildNode" presStyleCnt="0"/>
      <dgm:spPr/>
    </dgm:pt>
    <dgm:pt modelId="{49D330B7-C4E5-47BB-8D52-879385917711}" type="pres">
      <dgm:prSet presAssocID="{43FD2C28-9976-436A-8177-881FE6A9EF3E}" presName="theInnerList" presStyleCnt="0"/>
      <dgm:spPr/>
    </dgm:pt>
    <dgm:pt modelId="{EAB30EE5-A1B4-4217-AF60-1D409B880C6A}" type="pres">
      <dgm:prSet presAssocID="{89968515-537B-430B-B9A8-9B94C7336A8E}" presName="childNode" presStyleLbl="node1" presStyleIdx="7" presStyleCnt="9">
        <dgm:presLayoutVars>
          <dgm:bulletEnabled val="1"/>
        </dgm:presLayoutVars>
      </dgm:prSet>
      <dgm:spPr/>
    </dgm:pt>
    <dgm:pt modelId="{89C37F1D-2762-449F-BD13-87F75796A020}" type="pres">
      <dgm:prSet presAssocID="{89968515-537B-430B-B9A8-9B94C7336A8E}" presName="aSpace2" presStyleCnt="0"/>
      <dgm:spPr/>
    </dgm:pt>
    <dgm:pt modelId="{16FD92CC-41EE-45BC-A6D9-922EB564EECC}" type="pres">
      <dgm:prSet presAssocID="{453EE23D-97FF-49F8-A902-45B0688B79B8}" presName="childNode" presStyleLbl="node1" presStyleIdx="8" presStyleCnt="9">
        <dgm:presLayoutVars>
          <dgm:bulletEnabled val="1"/>
        </dgm:presLayoutVars>
      </dgm:prSet>
      <dgm:spPr/>
    </dgm:pt>
  </dgm:ptLst>
  <dgm:cxnLst>
    <dgm:cxn modelId="{F6219915-4991-4827-B1E0-741F3E3F953F}" type="presOf" srcId="{453EE23D-97FF-49F8-A902-45B0688B79B8}" destId="{16FD92CC-41EE-45BC-A6D9-922EB564EECC}" srcOrd="0" destOrd="0" presId="urn:microsoft.com/office/officeart/2005/8/layout/lProcess2"/>
    <dgm:cxn modelId="{3E32C317-69F4-45C7-8932-8E38613DB03C}" type="presOf" srcId="{0E9BB066-BD58-4640-BE14-6243260CF8AC}" destId="{4FBD5F55-A8A4-492B-8BB0-340AE7B05DF7}" srcOrd="1" destOrd="0" presId="urn:microsoft.com/office/officeart/2005/8/layout/lProcess2"/>
    <dgm:cxn modelId="{F9CCCC29-17B9-448C-A647-574074A5C9E8}" srcId="{C7F4800D-BA9C-4EB3-9D2F-568ED5046784}" destId="{73BE0A44-EFC5-429C-99E0-D0A2299F6F3A}" srcOrd="2" destOrd="0" parTransId="{41038986-3C41-4C47-A8A0-94CB56968D31}" sibTransId="{681F65E0-829D-41B2-9A11-FBE7B20B62F4}"/>
    <dgm:cxn modelId="{A8F3FC2E-1E4A-4215-A36F-C78859482698}" srcId="{E2F8F7D3-A3CC-4EF7-A2C2-AF337D35028E}" destId="{0E9BB066-BD58-4640-BE14-6243260CF8AC}" srcOrd="0" destOrd="0" parTransId="{89674F18-7370-4C79-8843-26BEF2D513B1}" sibTransId="{E46FEDA2-D3E6-4621-B88A-8DB2E1AC9CCF}"/>
    <dgm:cxn modelId="{BE3DA95D-0315-4865-A45B-897814F383D9}" srcId="{0E9BB066-BD58-4640-BE14-6243260CF8AC}" destId="{B9495F19-EFD7-4BCA-8600-EC1B8EBC8AD2}" srcOrd="0" destOrd="0" parTransId="{DE650531-B9C2-4E7D-B966-432657AEDECD}" sibTransId="{E728E93A-678F-4B52-B23D-2BE4AB92FEDB}"/>
    <dgm:cxn modelId="{B7951D68-0DF9-42AE-AB6B-FD530E99F792}" type="presOf" srcId="{725E92BD-20EB-4B4D-9F05-3CD545104FF5}" destId="{393EF244-56F5-44BA-A117-2FD93C827602}" srcOrd="0" destOrd="0" presId="urn:microsoft.com/office/officeart/2005/8/layout/lProcess2"/>
    <dgm:cxn modelId="{F0484748-6225-49D6-9839-22FAE7DE3285}" type="presOf" srcId="{59599873-D2F4-4151-977A-EAD9BBB7BC17}" destId="{9E215EDF-0760-420C-BA3D-2C451EBE385D}" srcOrd="0" destOrd="0" presId="urn:microsoft.com/office/officeart/2005/8/layout/lProcess2"/>
    <dgm:cxn modelId="{4A4C706C-2EE5-442F-87FC-564D8CB14B23}" type="presOf" srcId="{43FD2C28-9976-436A-8177-881FE6A9EF3E}" destId="{055A27CD-F94F-43C7-80CB-D3E82CDDF2EF}" srcOrd="1" destOrd="0" presId="urn:microsoft.com/office/officeart/2005/8/layout/lProcess2"/>
    <dgm:cxn modelId="{7129A34E-99E9-462C-BE1A-98ABB43037D5}" type="presOf" srcId="{0E9BB066-BD58-4640-BE14-6243260CF8AC}" destId="{189EA10F-90AA-493B-A7B5-074B5270A1ED}" srcOrd="0" destOrd="0" presId="urn:microsoft.com/office/officeart/2005/8/layout/lProcess2"/>
    <dgm:cxn modelId="{CC80FA6E-9C5A-4A2C-AC51-25E7CBF82BCC}" srcId="{E2F8F7D3-A3CC-4EF7-A2C2-AF337D35028E}" destId="{C7F4800D-BA9C-4EB3-9D2F-568ED5046784}" srcOrd="1" destOrd="0" parTransId="{63FDA000-5EDE-454A-B037-C301902824EA}" sibTransId="{061CA0F1-3A6F-418B-8CFF-2BC2719E380B}"/>
    <dgm:cxn modelId="{0662574F-3CD1-445E-B13A-BBB774B3DDF9}" srcId="{0E9BB066-BD58-4640-BE14-6243260CF8AC}" destId="{11BEFAE8-07C9-422E-AEFC-176652D525D0}" srcOrd="1" destOrd="0" parTransId="{5DD88AFF-6CB3-4E85-BE44-6760E3DC158E}" sibTransId="{048D32B4-01B7-45E0-87D8-DB73570998FB}"/>
    <dgm:cxn modelId="{69017452-1FED-416D-B0E5-EBBBB7A02FF3}" srcId="{0E9BB066-BD58-4640-BE14-6243260CF8AC}" destId="{59599873-D2F4-4151-977A-EAD9BBB7BC17}" srcOrd="2" destOrd="0" parTransId="{BB5EC236-3DFE-4DD6-8E07-E80FA2D1F91E}" sibTransId="{9A6CEB8E-2E90-4D84-BE5D-BE7222E36A10}"/>
    <dgm:cxn modelId="{97329684-43A8-4AE7-AB52-4E2F4C020A52}" type="presOf" srcId="{A3DE875A-C92E-4824-A014-010130FC56C0}" destId="{BF43EB87-FBC0-41EC-A3D2-9D7BEFF8ABB7}" srcOrd="0" destOrd="0" presId="urn:microsoft.com/office/officeart/2005/8/layout/lProcess2"/>
    <dgm:cxn modelId="{91EA1D88-EBAD-4A10-B861-F13279980688}" srcId="{43FD2C28-9976-436A-8177-881FE6A9EF3E}" destId="{89968515-537B-430B-B9A8-9B94C7336A8E}" srcOrd="0" destOrd="0" parTransId="{0D6FDBF4-80A2-4ECF-B5BB-BE29083355FE}" sibTransId="{91FC96EA-08EC-4976-999D-FF752D3EA417}"/>
    <dgm:cxn modelId="{D4A50B93-F138-4050-A800-72C7402E847C}" type="presOf" srcId="{89968515-537B-430B-B9A8-9B94C7336A8E}" destId="{EAB30EE5-A1B4-4217-AF60-1D409B880C6A}" srcOrd="0" destOrd="0" presId="urn:microsoft.com/office/officeart/2005/8/layout/lProcess2"/>
    <dgm:cxn modelId="{8151B896-B861-4AAB-964A-4ABA309F469B}" srcId="{C7F4800D-BA9C-4EB3-9D2F-568ED5046784}" destId="{A3DE875A-C92E-4824-A014-010130FC56C0}" srcOrd="3" destOrd="0" parTransId="{A614CC29-EA2C-4FDB-A3EE-D734EC938FE5}" sibTransId="{C3D2BA99-3E11-4A45-8D9B-B38891D2642E}"/>
    <dgm:cxn modelId="{D94D739A-5E5C-49BB-98C3-E976BFF5658C}" type="presOf" srcId="{43FD2C28-9976-436A-8177-881FE6A9EF3E}" destId="{869FD6A6-AB91-49D6-AF0F-E99EFBD27A5B}" srcOrd="0" destOrd="0" presId="urn:microsoft.com/office/officeart/2005/8/layout/lProcess2"/>
    <dgm:cxn modelId="{D6A2DFA3-A7FA-4B81-984E-894BD7776017}" type="presOf" srcId="{B9495F19-EFD7-4BCA-8600-EC1B8EBC8AD2}" destId="{0D6170EF-839A-4795-B5B3-02EC5B070284}" srcOrd="0" destOrd="0" presId="urn:microsoft.com/office/officeart/2005/8/layout/lProcess2"/>
    <dgm:cxn modelId="{888F0FBA-1F1A-4DF4-A89C-E93BE9190AAD}" srcId="{C7F4800D-BA9C-4EB3-9D2F-568ED5046784}" destId="{725E92BD-20EB-4B4D-9F05-3CD545104FF5}" srcOrd="1" destOrd="0" parTransId="{AFCFDFEF-F43E-44AC-8DFB-D74569D7337A}" sibTransId="{8484D250-E6CB-43FA-9879-ED2140FBE216}"/>
    <dgm:cxn modelId="{A0D24FC0-FDB3-4A07-9AB2-F88D747BA575}" srcId="{E2F8F7D3-A3CC-4EF7-A2C2-AF337D35028E}" destId="{43FD2C28-9976-436A-8177-881FE6A9EF3E}" srcOrd="2" destOrd="0" parTransId="{921D4F1F-2020-42E0-8511-3906EE3DFD73}" sibTransId="{548BA004-192B-401A-9C48-2A29E885746D}"/>
    <dgm:cxn modelId="{130CA5E3-0A6F-4574-B8FA-144CF856829D}" type="presOf" srcId="{E2F8F7D3-A3CC-4EF7-A2C2-AF337D35028E}" destId="{C2ABED33-6584-4F49-94D1-D626BFE6824A}" srcOrd="0" destOrd="0" presId="urn:microsoft.com/office/officeart/2005/8/layout/lProcess2"/>
    <dgm:cxn modelId="{D18F2EE4-F6D7-4DDE-988F-9029CD967947}" srcId="{43FD2C28-9976-436A-8177-881FE6A9EF3E}" destId="{453EE23D-97FF-49F8-A902-45B0688B79B8}" srcOrd="1" destOrd="0" parTransId="{6BA77735-209C-4F17-A3ED-9EC7384520CF}" sibTransId="{52D5F745-3A6E-457F-B2EF-06E10E23E8F1}"/>
    <dgm:cxn modelId="{F5A9A4E5-9CA9-472F-9620-AA4380EF6ECD}" type="presOf" srcId="{C7F4800D-BA9C-4EB3-9D2F-568ED5046784}" destId="{8F03A7AB-48C4-475D-9E57-9F2A2F737299}" srcOrd="0" destOrd="0" presId="urn:microsoft.com/office/officeart/2005/8/layout/lProcess2"/>
    <dgm:cxn modelId="{5B88E3E6-C5C2-453F-9AD4-FF7424A0E67D}" type="presOf" srcId="{C7F4800D-BA9C-4EB3-9D2F-568ED5046784}" destId="{3059FB23-5F57-4894-9753-94B656CB6A58}" srcOrd="1" destOrd="0" presId="urn:microsoft.com/office/officeart/2005/8/layout/lProcess2"/>
    <dgm:cxn modelId="{4A51B9E7-CF43-4557-83B0-A2B4493749FC}" type="presOf" srcId="{73BE0A44-EFC5-429C-99E0-D0A2299F6F3A}" destId="{DAC9A30B-48DB-49DE-8460-31F503485E19}" srcOrd="0" destOrd="0" presId="urn:microsoft.com/office/officeart/2005/8/layout/lProcess2"/>
    <dgm:cxn modelId="{4A1465EB-CA66-406D-9AB8-07E2A6961933}" srcId="{C7F4800D-BA9C-4EB3-9D2F-568ED5046784}" destId="{44B9CCD3-2CE0-4BDE-ADD7-DB67A8A977C1}" srcOrd="0" destOrd="0" parTransId="{1327FA6E-9FB5-4166-934C-C9082A96AC4F}" sibTransId="{5707BD6C-0970-4A37-A37B-7860B22E14AF}"/>
    <dgm:cxn modelId="{E9BBB1FA-0A12-45BB-96A9-010572E0F067}" type="presOf" srcId="{44B9CCD3-2CE0-4BDE-ADD7-DB67A8A977C1}" destId="{A9C5B8BE-36BA-4EAF-92A7-D14A922ACB68}" srcOrd="0" destOrd="0" presId="urn:microsoft.com/office/officeart/2005/8/layout/lProcess2"/>
    <dgm:cxn modelId="{BDDAE1FD-97C9-45E4-9A05-E6A3B222085B}" type="presOf" srcId="{11BEFAE8-07C9-422E-AEFC-176652D525D0}" destId="{AFAA812A-0817-4C52-B859-7290F398A80E}" srcOrd="0" destOrd="0" presId="urn:microsoft.com/office/officeart/2005/8/layout/lProcess2"/>
    <dgm:cxn modelId="{0894CBC4-5799-4647-B005-80413A193193}" type="presParOf" srcId="{C2ABED33-6584-4F49-94D1-D626BFE6824A}" destId="{55001079-301F-4F74-B90F-CC84B2D540DB}" srcOrd="0" destOrd="0" presId="urn:microsoft.com/office/officeart/2005/8/layout/lProcess2"/>
    <dgm:cxn modelId="{145BEA5A-B6AF-47E7-BD44-9DB7C6921A0A}" type="presParOf" srcId="{55001079-301F-4F74-B90F-CC84B2D540DB}" destId="{189EA10F-90AA-493B-A7B5-074B5270A1ED}" srcOrd="0" destOrd="0" presId="urn:microsoft.com/office/officeart/2005/8/layout/lProcess2"/>
    <dgm:cxn modelId="{9D0D8436-C3BC-41CD-8C5A-5FA941CC3039}" type="presParOf" srcId="{55001079-301F-4F74-B90F-CC84B2D540DB}" destId="{4FBD5F55-A8A4-492B-8BB0-340AE7B05DF7}" srcOrd="1" destOrd="0" presId="urn:microsoft.com/office/officeart/2005/8/layout/lProcess2"/>
    <dgm:cxn modelId="{54D181E1-2D09-4C2A-A617-A3B2AE8D07A6}" type="presParOf" srcId="{55001079-301F-4F74-B90F-CC84B2D540DB}" destId="{1FB7E56C-57B7-431F-B6D7-F69FB86F40AB}" srcOrd="2" destOrd="0" presId="urn:microsoft.com/office/officeart/2005/8/layout/lProcess2"/>
    <dgm:cxn modelId="{14F0C618-62A9-4F22-9454-337BF6C8F497}" type="presParOf" srcId="{1FB7E56C-57B7-431F-B6D7-F69FB86F40AB}" destId="{DE32764A-811D-41F0-8701-73D0E714AAB4}" srcOrd="0" destOrd="0" presId="urn:microsoft.com/office/officeart/2005/8/layout/lProcess2"/>
    <dgm:cxn modelId="{9E8229F1-5BA0-485C-8BEE-7AFB46945B4D}" type="presParOf" srcId="{DE32764A-811D-41F0-8701-73D0E714AAB4}" destId="{0D6170EF-839A-4795-B5B3-02EC5B070284}" srcOrd="0" destOrd="0" presId="urn:microsoft.com/office/officeart/2005/8/layout/lProcess2"/>
    <dgm:cxn modelId="{5563FAF2-24D6-4DB5-A164-EA51E25CCDD4}" type="presParOf" srcId="{DE32764A-811D-41F0-8701-73D0E714AAB4}" destId="{47DAC810-6C2E-4D95-8995-B848A3679C33}" srcOrd="1" destOrd="0" presId="urn:microsoft.com/office/officeart/2005/8/layout/lProcess2"/>
    <dgm:cxn modelId="{9DE6F8EF-46B8-4C2E-8989-645308385DE6}" type="presParOf" srcId="{DE32764A-811D-41F0-8701-73D0E714AAB4}" destId="{AFAA812A-0817-4C52-B859-7290F398A80E}" srcOrd="2" destOrd="0" presId="urn:microsoft.com/office/officeart/2005/8/layout/lProcess2"/>
    <dgm:cxn modelId="{2BE3DB8C-FC13-4887-9446-0CB91D7E6703}" type="presParOf" srcId="{DE32764A-811D-41F0-8701-73D0E714AAB4}" destId="{1B18840D-4982-40C5-9783-3B2196EE1EAD}" srcOrd="3" destOrd="0" presId="urn:microsoft.com/office/officeart/2005/8/layout/lProcess2"/>
    <dgm:cxn modelId="{16CDFA43-D5C4-4E1B-AC05-A5266B12804B}" type="presParOf" srcId="{DE32764A-811D-41F0-8701-73D0E714AAB4}" destId="{9E215EDF-0760-420C-BA3D-2C451EBE385D}" srcOrd="4" destOrd="0" presId="urn:microsoft.com/office/officeart/2005/8/layout/lProcess2"/>
    <dgm:cxn modelId="{7C1A8B11-D7E0-491A-B0B4-AFC7613996FA}" type="presParOf" srcId="{C2ABED33-6584-4F49-94D1-D626BFE6824A}" destId="{FD6BCE8D-22A7-470A-B2E9-00EF95A64A59}" srcOrd="1" destOrd="0" presId="urn:microsoft.com/office/officeart/2005/8/layout/lProcess2"/>
    <dgm:cxn modelId="{FCCD0B7F-4B01-47EC-9099-8262EC4240B2}" type="presParOf" srcId="{C2ABED33-6584-4F49-94D1-D626BFE6824A}" destId="{63384948-454F-4D75-B03B-5D2456B79222}" srcOrd="2" destOrd="0" presId="urn:microsoft.com/office/officeart/2005/8/layout/lProcess2"/>
    <dgm:cxn modelId="{ACF31528-FDCD-4655-BD77-4347916299CE}" type="presParOf" srcId="{63384948-454F-4D75-B03B-5D2456B79222}" destId="{8F03A7AB-48C4-475D-9E57-9F2A2F737299}" srcOrd="0" destOrd="0" presId="urn:microsoft.com/office/officeart/2005/8/layout/lProcess2"/>
    <dgm:cxn modelId="{9B102FAC-6E73-4621-A6CA-EC96D6419400}" type="presParOf" srcId="{63384948-454F-4D75-B03B-5D2456B79222}" destId="{3059FB23-5F57-4894-9753-94B656CB6A58}" srcOrd="1" destOrd="0" presId="urn:microsoft.com/office/officeart/2005/8/layout/lProcess2"/>
    <dgm:cxn modelId="{5FE13180-D2E6-4C3D-AF72-A8C86B1E99A0}" type="presParOf" srcId="{63384948-454F-4D75-B03B-5D2456B79222}" destId="{5970507B-AD6B-448E-9D30-FEBE6D5AB04D}" srcOrd="2" destOrd="0" presId="urn:microsoft.com/office/officeart/2005/8/layout/lProcess2"/>
    <dgm:cxn modelId="{C71A9699-1DCB-408A-9597-75E083E1F83F}" type="presParOf" srcId="{5970507B-AD6B-448E-9D30-FEBE6D5AB04D}" destId="{DDA2E2A9-A72C-47F6-B892-4C0F91060794}" srcOrd="0" destOrd="0" presId="urn:microsoft.com/office/officeart/2005/8/layout/lProcess2"/>
    <dgm:cxn modelId="{EA2E4F90-F2E2-4BBB-9D8C-A368BFA0E5C8}" type="presParOf" srcId="{DDA2E2A9-A72C-47F6-B892-4C0F91060794}" destId="{A9C5B8BE-36BA-4EAF-92A7-D14A922ACB68}" srcOrd="0" destOrd="0" presId="urn:microsoft.com/office/officeart/2005/8/layout/lProcess2"/>
    <dgm:cxn modelId="{0FB25946-D87A-496E-A4A2-007BC7038FD3}" type="presParOf" srcId="{DDA2E2A9-A72C-47F6-B892-4C0F91060794}" destId="{707AFD70-62A0-4290-94EB-2AAE26624115}" srcOrd="1" destOrd="0" presId="urn:microsoft.com/office/officeart/2005/8/layout/lProcess2"/>
    <dgm:cxn modelId="{E742E4C8-6465-4916-A073-125ABB055AD0}" type="presParOf" srcId="{DDA2E2A9-A72C-47F6-B892-4C0F91060794}" destId="{393EF244-56F5-44BA-A117-2FD93C827602}" srcOrd="2" destOrd="0" presId="urn:microsoft.com/office/officeart/2005/8/layout/lProcess2"/>
    <dgm:cxn modelId="{2FA0802D-11A2-4651-8949-87FE48808EA2}" type="presParOf" srcId="{DDA2E2A9-A72C-47F6-B892-4C0F91060794}" destId="{C880AAF8-7042-41F0-85B8-16177C76639E}" srcOrd="3" destOrd="0" presId="urn:microsoft.com/office/officeart/2005/8/layout/lProcess2"/>
    <dgm:cxn modelId="{4BB78C5A-4251-4C42-8295-D783D3BBA352}" type="presParOf" srcId="{DDA2E2A9-A72C-47F6-B892-4C0F91060794}" destId="{DAC9A30B-48DB-49DE-8460-31F503485E19}" srcOrd="4" destOrd="0" presId="urn:microsoft.com/office/officeart/2005/8/layout/lProcess2"/>
    <dgm:cxn modelId="{C8CA965F-2BA3-409F-B818-48BA59EBC9DE}" type="presParOf" srcId="{DDA2E2A9-A72C-47F6-B892-4C0F91060794}" destId="{75B4BF34-7277-4A55-A020-D6E92BBD5F26}" srcOrd="5" destOrd="0" presId="urn:microsoft.com/office/officeart/2005/8/layout/lProcess2"/>
    <dgm:cxn modelId="{211F5803-B36D-4DF9-9E7D-8ED4408B2942}" type="presParOf" srcId="{DDA2E2A9-A72C-47F6-B892-4C0F91060794}" destId="{BF43EB87-FBC0-41EC-A3D2-9D7BEFF8ABB7}" srcOrd="6" destOrd="0" presId="urn:microsoft.com/office/officeart/2005/8/layout/lProcess2"/>
    <dgm:cxn modelId="{6D2C0CCE-B687-44A1-ABFF-B6542E090A71}" type="presParOf" srcId="{C2ABED33-6584-4F49-94D1-D626BFE6824A}" destId="{9EE1F31A-EA60-42E0-BD67-805765C0E279}" srcOrd="3" destOrd="0" presId="urn:microsoft.com/office/officeart/2005/8/layout/lProcess2"/>
    <dgm:cxn modelId="{CD6FFCB8-34A5-4581-922E-76A26CBBF584}" type="presParOf" srcId="{C2ABED33-6584-4F49-94D1-D626BFE6824A}" destId="{CFA5C1C1-C2A8-4274-A438-03373FBBA0D7}" srcOrd="4" destOrd="0" presId="urn:microsoft.com/office/officeart/2005/8/layout/lProcess2"/>
    <dgm:cxn modelId="{6D681084-CDE7-4974-84D3-708EBEF7DE6B}" type="presParOf" srcId="{CFA5C1C1-C2A8-4274-A438-03373FBBA0D7}" destId="{869FD6A6-AB91-49D6-AF0F-E99EFBD27A5B}" srcOrd="0" destOrd="0" presId="urn:microsoft.com/office/officeart/2005/8/layout/lProcess2"/>
    <dgm:cxn modelId="{795BE738-3BD3-4E96-9F03-CC6FEE2A2CF9}" type="presParOf" srcId="{CFA5C1C1-C2A8-4274-A438-03373FBBA0D7}" destId="{055A27CD-F94F-43C7-80CB-D3E82CDDF2EF}" srcOrd="1" destOrd="0" presId="urn:microsoft.com/office/officeart/2005/8/layout/lProcess2"/>
    <dgm:cxn modelId="{2AAD8C9E-0BB7-40CF-91AF-F807268F7954}" type="presParOf" srcId="{CFA5C1C1-C2A8-4274-A438-03373FBBA0D7}" destId="{48984841-FCF7-49B9-B997-A0AC0429A90A}" srcOrd="2" destOrd="0" presId="urn:microsoft.com/office/officeart/2005/8/layout/lProcess2"/>
    <dgm:cxn modelId="{504C9B61-D20D-4A5E-B819-EB88C3BC11EF}" type="presParOf" srcId="{48984841-FCF7-49B9-B997-A0AC0429A90A}" destId="{49D330B7-C4E5-47BB-8D52-879385917711}" srcOrd="0" destOrd="0" presId="urn:microsoft.com/office/officeart/2005/8/layout/lProcess2"/>
    <dgm:cxn modelId="{61A0C495-D7D4-4C06-9653-B593EC691F8C}" type="presParOf" srcId="{49D330B7-C4E5-47BB-8D52-879385917711}" destId="{EAB30EE5-A1B4-4217-AF60-1D409B880C6A}" srcOrd="0" destOrd="0" presId="urn:microsoft.com/office/officeart/2005/8/layout/lProcess2"/>
    <dgm:cxn modelId="{1F9C4DE7-AD16-4FBE-AAAA-A3791FB706D8}" type="presParOf" srcId="{49D330B7-C4E5-47BB-8D52-879385917711}" destId="{89C37F1D-2762-449F-BD13-87F75796A020}" srcOrd="1" destOrd="0" presId="urn:microsoft.com/office/officeart/2005/8/layout/lProcess2"/>
    <dgm:cxn modelId="{EC72B7D4-D7B0-4ABA-95B4-8C83927A1F0D}" type="presParOf" srcId="{49D330B7-C4E5-47BB-8D52-879385917711}" destId="{16FD92CC-41EE-45BC-A6D9-922EB564EECC}"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9EA10F-90AA-493B-A7B5-074B5270A1ED}">
      <dsp:nvSpPr>
        <dsp:cNvPr id="0" name=""/>
        <dsp:cNvSpPr/>
      </dsp:nvSpPr>
      <dsp:spPr>
        <a:xfrm>
          <a:off x="1353" y="0"/>
          <a:ext cx="3519358" cy="3678237"/>
        </a:xfrm>
        <a:prstGeom prst="roundRect">
          <a:avLst>
            <a:gd name="adj" fmla="val 10000"/>
          </a:avLst>
        </a:prstGeom>
        <a:solidFill>
          <a:schemeClr val="accent6">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de-DE" sz="4900" kern="1200" baseline="0" dirty="0"/>
            <a:t>Validität</a:t>
          </a:r>
          <a:endParaRPr lang="de-DE" sz="4900" kern="1200" dirty="0"/>
        </a:p>
      </dsp:txBody>
      <dsp:txXfrm>
        <a:off x="1353" y="0"/>
        <a:ext cx="3519358" cy="1103471"/>
      </dsp:txXfrm>
    </dsp:sp>
    <dsp:sp modelId="{0D6170EF-839A-4795-B5B3-02EC5B070284}">
      <dsp:nvSpPr>
        <dsp:cNvPr id="0" name=""/>
        <dsp:cNvSpPr/>
      </dsp:nvSpPr>
      <dsp:spPr>
        <a:xfrm>
          <a:off x="353289" y="1103785"/>
          <a:ext cx="2815487" cy="722626"/>
        </a:xfrm>
        <a:prstGeom prst="roundRect">
          <a:avLst>
            <a:gd name="adj" fmla="val 1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de-DE" sz="1100" kern="1200" baseline="0" dirty="0"/>
            <a:t>Die Prüfung soll das überprüfen, was die Prüfungsteilnehmenden am Ende der Ausbildung können sollen.</a:t>
          </a:r>
          <a:endParaRPr lang="de-DE" sz="1100" kern="1200" dirty="0"/>
        </a:p>
      </dsp:txBody>
      <dsp:txXfrm>
        <a:off x="374454" y="1124950"/>
        <a:ext cx="2773157" cy="680296"/>
      </dsp:txXfrm>
    </dsp:sp>
    <dsp:sp modelId="{AFAA812A-0817-4C52-B859-7290F398A80E}">
      <dsp:nvSpPr>
        <dsp:cNvPr id="0" name=""/>
        <dsp:cNvSpPr/>
      </dsp:nvSpPr>
      <dsp:spPr>
        <a:xfrm>
          <a:off x="353289" y="1937584"/>
          <a:ext cx="2815487" cy="722626"/>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de-DE" sz="1100" kern="1200" dirty="0"/>
            <a:t>Die Prüfung findet in realen hochkomplexen Pflegesituationen statt. </a:t>
          </a:r>
        </a:p>
      </dsp:txBody>
      <dsp:txXfrm>
        <a:off x="374454" y="1958749"/>
        <a:ext cx="2773157" cy="680296"/>
      </dsp:txXfrm>
    </dsp:sp>
    <dsp:sp modelId="{9E215EDF-0760-420C-BA3D-2C451EBE385D}">
      <dsp:nvSpPr>
        <dsp:cNvPr id="0" name=""/>
        <dsp:cNvSpPr/>
      </dsp:nvSpPr>
      <dsp:spPr>
        <a:xfrm>
          <a:off x="353289" y="2771384"/>
          <a:ext cx="2815487" cy="722626"/>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de-DE" sz="1100" kern="1200" dirty="0"/>
            <a:t>Die selbstständige, umfassende und prozessorientierte Pflege soll praktisch umgesetzt werden.</a:t>
          </a:r>
        </a:p>
      </dsp:txBody>
      <dsp:txXfrm>
        <a:off x="374454" y="2792549"/>
        <a:ext cx="2773157" cy="680296"/>
      </dsp:txXfrm>
    </dsp:sp>
    <dsp:sp modelId="{8F03A7AB-48C4-475D-9E57-9F2A2F737299}">
      <dsp:nvSpPr>
        <dsp:cNvPr id="0" name=""/>
        <dsp:cNvSpPr/>
      </dsp:nvSpPr>
      <dsp:spPr>
        <a:xfrm>
          <a:off x="3784664" y="0"/>
          <a:ext cx="3519358" cy="3678237"/>
        </a:xfrm>
        <a:prstGeom prst="roundRect">
          <a:avLst>
            <a:gd name="adj" fmla="val 10000"/>
          </a:avLst>
        </a:prstGeom>
        <a:solidFill>
          <a:schemeClr val="accent6">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de-DE" sz="4900" kern="1200" baseline="0" dirty="0"/>
            <a:t>Objektivität</a:t>
          </a:r>
          <a:endParaRPr lang="de-DE" sz="4900" kern="1200" dirty="0"/>
        </a:p>
      </dsp:txBody>
      <dsp:txXfrm>
        <a:off x="3784664" y="0"/>
        <a:ext cx="3519358" cy="1103471"/>
      </dsp:txXfrm>
    </dsp:sp>
    <dsp:sp modelId="{A9C5B8BE-36BA-4EAF-92A7-D14A922ACB68}">
      <dsp:nvSpPr>
        <dsp:cNvPr id="0" name=""/>
        <dsp:cNvSpPr/>
      </dsp:nvSpPr>
      <dsp:spPr>
        <a:xfrm>
          <a:off x="4136600" y="1103560"/>
          <a:ext cx="2815487" cy="535840"/>
        </a:xfrm>
        <a:prstGeom prst="roundRect">
          <a:avLst>
            <a:gd name="adj" fmla="val 1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de-DE" sz="1100" kern="1200" dirty="0"/>
            <a:t>Das Prüfungsergebnis soll unabhängig sein von der Person, die die Prüfung bewertet (bzw. die Messinstrumente anwendet).</a:t>
          </a:r>
        </a:p>
      </dsp:txBody>
      <dsp:txXfrm>
        <a:off x="4152294" y="1119254"/>
        <a:ext cx="2784099" cy="504452"/>
      </dsp:txXfrm>
    </dsp:sp>
    <dsp:sp modelId="{393EF244-56F5-44BA-A117-2FD93C827602}">
      <dsp:nvSpPr>
        <dsp:cNvPr id="0" name=""/>
        <dsp:cNvSpPr/>
      </dsp:nvSpPr>
      <dsp:spPr>
        <a:xfrm>
          <a:off x="4136600" y="1721838"/>
          <a:ext cx="2815487" cy="53584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de-DE" sz="1100" kern="1200" dirty="0"/>
            <a:t>Prüfung wird von zwei Prüferinnen / Prüfern abgenommen und bewertet.  </a:t>
          </a:r>
        </a:p>
      </dsp:txBody>
      <dsp:txXfrm>
        <a:off x="4152294" y="1737532"/>
        <a:ext cx="2784099" cy="504452"/>
      </dsp:txXfrm>
    </dsp:sp>
    <dsp:sp modelId="{DAC9A30B-48DB-49DE-8460-31F503485E19}">
      <dsp:nvSpPr>
        <dsp:cNvPr id="0" name=""/>
        <dsp:cNvSpPr/>
      </dsp:nvSpPr>
      <dsp:spPr>
        <a:xfrm>
          <a:off x="4136600" y="2340116"/>
          <a:ext cx="2815487" cy="53584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de-DE" sz="1100" kern="1200" dirty="0"/>
            <a:t>Prüfungsanforderungen sind teilweise standardisiert (Prüfungsteile, Dauer, Anforderungsniveau). </a:t>
          </a:r>
        </a:p>
      </dsp:txBody>
      <dsp:txXfrm>
        <a:off x="4152294" y="2355810"/>
        <a:ext cx="2784099" cy="504452"/>
      </dsp:txXfrm>
    </dsp:sp>
    <dsp:sp modelId="{BF43EB87-FBC0-41EC-A3D2-9D7BEFF8ABB7}">
      <dsp:nvSpPr>
        <dsp:cNvPr id="0" name=""/>
        <dsp:cNvSpPr/>
      </dsp:nvSpPr>
      <dsp:spPr>
        <a:xfrm>
          <a:off x="4136600" y="2958394"/>
          <a:ext cx="2815487" cy="53584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de-DE" sz="1100" kern="1200" dirty="0"/>
            <a:t>Standardisierte Vorgabe: Die Prüfung findet im Versorgungsbereich des letzten Einsatzes statt.</a:t>
          </a:r>
        </a:p>
      </dsp:txBody>
      <dsp:txXfrm>
        <a:off x="4152294" y="2974088"/>
        <a:ext cx="2784099" cy="504452"/>
      </dsp:txXfrm>
    </dsp:sp>
    <dsp:sp modelId="{869FD6A6-AB91-49D6-AF0F-E99EFBD27A5B}">
      <dsp:nvSpPr>
        <dsp:cNvPr id="0" name=""/>
        <dsp:cNvSpPr/>
      </dsp:nvSpPr>
      <dsp:spPr>
        <a:xfrm>
          <a:off x="7567975" y="0"/>
          <a:ext cx="3519358" cy="3678237"/>
        </a:xfrm>
        <a:prstGeom prst="roundRect">
          <a:avLst>
            <a:gd name="adj" fmla="val 10000"/>
          </a:avLst>
        </a:prstGeom>
        <a:solidFill>
          <a:schemeClr val="accent6">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de-DE" sz="4900" kern="1200" baseline="0"/>
            <a:t>Reliabilität</a:t>
          </a:r>
          <a:endParaRPr lang="de-DE" sz="4900" kern="1200"/>
        </a:p>
      </dsp:txBody>
      <dsp:txXfrm>
        <a:off x="7567975" y="0"/>
        <a:ext cx="3519358" cy="1103471"/>
      </dsp:txXfrm>
    </dsp:sp>
    <dsp:sp modelId="{EAB30EE5-A1B4-4217-AF60-1D409B880C6A}">
      <dsp:nvSpPr>
        <dsp:cNvPr id="0" name=""/>
        <dsp:cNvSpPr/>
      </dsp:nvSpPr>
      <dsp:spPr>
        <a:xfrm>
          <a:off x="7919911" y="1104548"/>
          <a:ext cx="2815487" cy="1109038"/>
        </a:xfrm>
        <a:prstGeom prst="roundRect">
          <a:avLst>
            <a:gd name="adj" fmla="val 1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de-DE" sz="1100" kern="1200" dirty="0"/>
            <a:t>Bei Wiederholung sollte das Prüfungsergebnis gleich sein. </a:t>
          </a:r>
        </a:p>
      </dsp:txBody>
      <dsp:txXfrm>
        <a:off x="7952394" y="1137031"/>
        <a:ext cx="2750521" cy="1044072"/>
      </dsp:txXfrm>
    </dsp:sp>
    <dsp:sp modelId="{16FD92CC-41EE-45BC-A6D9-922EB564EECC}">
      <dsp:nvSpPr>
        <dsp:cNvPr id="0" name=""/>
        <dsp:cNvSpPr/>
      </dsp:nvSpPr>
      <dsp:spPr>
        <a:xfrm>
          <a:off x="7919911" y="2384208"/>
          <a:ext cx="2815487" cy="1109038"/>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de-DE" sz="1100" kern="1200" dirty="0"/>
            <a:t>Es sollen mindestens zwei Menschen pflegerisch versorgt werden. </a:t>
          </a:r>
        </a:p>
      </dsp:txBody>
      <dsp:txXfrm>
        <a:off x="7952394" y="2416691"/>
        <a:ext cx="2750521" cy="104407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C5E827F-AFFB-4521-937A-4A6CC48BEF6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DFBD6053-A03A-44A9-A252-2AE4141F3C6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4AE3F3-D9BC-4026-9AA0-5E733025F96D}" type="datetimeFigureOut">
              <a:rPr lang="de-DE" smtClean="0"/>
              <a:t>12.11.2024</a:t>
            </a:fld>
            <a:endParaRPr lang="de-DE"/>
          </a:p>
        </p:txBody>
      </p:sp>
      <p:sp>
        <p:nvSpPr>
          <p:cNvPr id="4" name="Fußzeilenplatzhalter 3">
            <a:extLst>
              <a:ext uri="{FF2B5EF4-FFF2-40B4-BE49-F238E27FC236}">
                <a16:creationId xmlns:a16="http://schemas.microsoft.com/office/drawing/2014/main" id="{5FDA3799-5E67-47F8-B416-6B830744DC4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A61DC965-793F-40A9-8DDB-C2597918B99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56CE5A8-732E-4637-BF68-72F2A90CC83F}" type="slidenum">
              <a:rPr lang="de-DE" smtClean="0"/>
              <a:t>‹Nr.›</a:t>
            </a:fld>
            <a:endParaRPr lang="de-DE"/>
          </a:p>
        </p:txBody>
      </p:sp>
    </p:spTree>
    <p:extLst>
      <p:ext uri="{BB962C8B-B14F-4D97-AF65-F5344CB8AC3E}">
        <p14:creationId xmlns:p14="http://schemas.microsoft.com/office/powerpoint/2010/main" val="2491451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6A1EF9-338E-4566-BAB4-3E8ADC30C037}" type="datetimeFigureOut">
              <a:rPr lang="de-DE" smtClean="0"/>
              <a:t>12.11.2024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0D628D-FC62-4541-A05E-E95D41248AAB}" type="slidenum">
              <a:rPr lang="de-DE" smtClean="0"/>
              <a:t>‹Nr.›</a:t>
            </a:fld>
            <a:endParaRPr lang="de-DE"/>
          </a:p>
        </p:txBody>
      </p:sp>
    </p:spTree>
    <p:extLst>
      <p:ext uri="{BB962C8B-B14F-4D97-AF65-F5344CB8AC3E}">
        <p14:creationId xmlns:p14="http://schemas.microsoft.com/office/powerpoint/2010/main" val="635443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460D628D-FC62-4541-A05E-E95D41248AAB}" type="slidenum">
              <a:rPr lang="de-DE" smtClean="0"/>
              <a:t>10</a:t>
            </a:fld>
            <a:endParaRPr lang="de-DE"/>
          </a:p>
        </p:txBody>
      </p:sp>
    </p:spTree>
    <p:extLst>
      <p:ext uri="{BB962C8B-B14F-4D97-AF65-F5344CB8AC3E}">
        <p14:creationId xmlns:p14="http://schemas.microsoft.com/office/powerpoint/2010/main" val="2387914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460D628D-FC62-4541-A05E-E95D41248AAB}" type="slidenum">
              <a:rPr lang="de-DE" smtClean="0"/>
              <a:t>13</a:t>
            </a:fld>
            <a:endParaRPr lang="de-DE"/>
          </a:p>
        </p:txBody>
      </p:sp>
    </p:spTree>
    <p:extLst>
      <p:ext uri="{BB962C8B-B14F-4D97-AF65-F5344CB8AC3E}">
        <p14:creationId xmlns:p14="http://schemas.microsoft.com/office/powerpoint/2010/main" val="1538857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460D628D-FC62-4541-A05E-E95D41248AAB}" type="slidenum">
              <a:rPr lang="de-DE" smtClean="0"/>
              <a:t>17</a:t>
            </a:fld>
            <a:endParaRPr lang="de-DE"/>
          </a:p>
        </p:txBody>
      </p:sp>
    </p:spTree>
    <p:extLst>
      <p:ext uri="{BB962C8B-B14F-4D97-AF65-F5344CB8AC3E}">
        <p14:creationId xmlns:p14="http://schemas.microsoft.com/office/powerpoint/2010/main" val="531946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graphicFrame>
        <p:nvGraphicFramePr>
          <p:cNvPr id="2" name="Tabelle 5">
            <a:extLst>
              <a:ext uri="{FF2B5EF4-FFF2-40B4-BE49-F238E27FC236}">
                <a16:creationId xmlns:a16="http://schemas.microsoft.com/office/drawing/2014/main" id="{1C942C1A-59F3-4A8D-8ED8-AEC51D344582}"/>
              </a:ext>
            </a:extLst>
          </p:cNvPr>
          <p:cNvGraphicFramePr>
            <a:graphicFrameLocks noGrp="1"/>
          </p:cNvGraphicFramePr>
          <p:nvPr userDrawn="1"/>
        </p:nvGraphicFramePr>
        <p:xfrm>
          <a:off x="1703512" y="1988840"/>
          <a:ext cx="10153130" cy="4464496"/>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3558150149"/>
                    </a:ext>
                  </a:extLst>
                </a:gridCol>
                <a:gridCol w="3841256">
                  <a:extLst>
                    <a:ext uri="{9D8B030D-6E8A-4147-A177-3AD203B41FA5}">
                      <a16:colId xmlns:a16="http://schemas.microsoft.com/office/drawing/2014/main" val="1103598787"/>
                    </a:ext>
                  </a:extLst>
                </a:gridCol>
                <a:gridCol w="5951834">
                  <a:extLst>
                    <a:ext uri="{9D8B030D-6E8A-4147-A177-3AD203B41FA5}">
                      <a16:colId xmlns:a16="http://schemas.microsoft.com/office/drawing/2014/main" val="2771480486"/>
                    </a:ext>
                  </a:extLst>
                </a:gridCol>
              </a:tblGrid>
              <a:tr h="2232248">
                <a:tc gridSpan="2">
                  <a:txBody>
                    <a:bodyPr/>
                    <a:lstStyle/>
                    <a:p>
                      <a:endParaRPr lang="de-DE" dirty="0"/>
                    </a:p>
                  </a:txBody>
                  <a:tcPr>
                    <a:lnL w="38100" cap="flat" cmpd="sng" algn="ctr">
                      <a:solidFill>
                        <a:schemeClr val="accent4"/>
                      </a:solid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de-DE" dirty="0"/>
                    </a:p>
                  </a:txBody>
                  <a:tcPr>
                    <a:lnL w="38100" cap="flat" cmpd="sng" algn="ctr">
                      <a:no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de-D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05000742"/>
                  </a:ext>
                </a:extLst>
              </a:tr>
              <a:tr h="2232248">
                <a:tc>
                  <a:txBody>
                    <a:bodyPr/>
                    <a:lstStyle/>
                    <a:p>
                      <a:endParaRPr lang="de-DE" dirty="0"/>
                    </a:p>
                  </a:txBody>
                  <a:tcPr>
                    <a:lnL w="12700" cmpd="sng">
                      <a:noFill/>
                    </a:lnL>
                    <a:lnR w="381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lang="de-DE" dirty="0"/>
                    </a:p>
                  </a:txBody>
                  <a:tcPr>
                    <a:lnL w="38100" cap="flat" cmpd="sng" algn="ctr">
                      <a:noFill/>
                      <a:prstDash val="solid"/>
                      <a:round/>
                      <a:headEnd type="none" w="med" len="med"/>
                      <a:tailEnd type="none" w="med" len="med"/>
                    </a:lnL>
                    <a:lnR w="38100" cap="flat" cmpd="sng" algn="ctr">
                      <a:solidFill>
                        <a:schemeClr val="accent1"/>
                      </a:solidFill>
                      <a:prstDash val="solid"/>
                      <a:round/>
                      <a:headEnd type="none" w="med" len="med"/>
                      <a:tailEnd type="none" w="med" len="med"/>
                    </a:lnR>
                    <a:lnT w="12700" cmpd="sng">
                      <a:noFill/>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dirty="0"/>
                    </a:p>
                  </a:txBody>
                  <a:tcPr>
                    <a:lnL w="12700" cmpd="sng">
                      <a:noFill/>
                    </a:lnL>
                    <a:lnT w="12700" cmpd="sng">
                      <a:noFill/>
                    </a:lnT>
                  </a:tcPr>
                </a:tc>
                <a:extLst>
                  <a:ext uri="{0D108BD9-81ED-4DB2-BD59-A6C34878D82A}">
                    <a16:rowId xmlns:a16="http://schemas.microsoft.com/office/drawing/2014/main" val="3005782944"/>
                  </a:ext>
                </a:extLst>
              </a:tr>
            </a:tbl>
          </a:graphicData>
        </a:graphic>
      </p:graphicFrame>
      <p:sp>
        <p:nvSpPr>
          <p:cNvPr id="3" name="Titel 1">
            <a:extLst>
              <a:ext uri="{FF2B5EF4-FFF2-40B4-BE49-F238E27FC236}">
                <a16:creationId xmlns:a16="http://schemas.microsoft.com/office/drawing/2014/main" id="{06A8F914-4C4E-4ADC-997A-508A77D863F3}"/>
              </a:ext>
            </a:extLst>
          </p:cNvPr>
          <p:cNvSpPr>
            <a:spLocks noGrp="1"/>
          </p:cNvSpPr>
          <p:nvPr>
            <p:ph type="ctrTitle"/>
          </p:nvPr>
        </p:nvSpPr>
        <p:spPr bwMode="gray">
          <a:xfrm>
            <a:off x="2027237" y="2365928"/>
            <a:ext cx="9469363" cy="1351104"/>
          </a:xfrm>
        </p:spPr>
        <p:txBody>
          <a:bodyPr anchor="t"/>
          <a:lstStyle>
            <a:lvl1pPr algn="l">
              <a:defRPr sz="4800" spc="140" baseline="0"/>
            </a:lvl1pPr>
          </a:lstStyle>
          <a:p>
            <a:r>
              <a:rPr lang="de-DE" dirty="0"/>
              <a:t>Titelmasterformat durch Klicken bearbeiten</a:t>
            </a:r>
          </a:p>
        </p:txBody>
      </p:sp>
      <p:sp>
        <p:nvSpPr>
          <p:cNvPr id="4" name="Untertitel 2">
            <a:extLst>
              <a:ext uri="{FF2B5EF4-FFF2-40B4-BE49-F238E27FC236}">
                <a16:creationId xmlns:a16="http://schemas.microsoft.com/office/drawing/2014/main" id="{E612D994-10EA-4351-A06D-0FB62E0BDF42}"/>
              </a:ext>
            </a:extLst>
          </p:cNvPr>
          <p:cNvSpPr>
            <a:spLocks noGrp="1"/>
          </p:cNvSpPr>
          <p:nvPr>
            <p:ph type="subTitle" idx="1"/>
          </p:nvPr>
        </p:nvSpPr>
        <p:spPr bwMode="gray">
          <a:xfrm>
            <a:off x="2027237" y="3849712"/>
            <a:ext cx="9469363" cy="1055663"/>
          </a:xfrm>
        </p:spPr>
        <p:txBody>
          <a:bodyPr/>
          <a:lstStyle>
            <a:lvl1pPr marL="0" indent="0" algn="l">
              <a:lnSpc>
                <a:spcPct val="100000"/>
              </a:lnSpc>
              <a:buNone/>
              <a:defRPr sz="23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
        <p:nvSpPr>
          <p:cNvPr id="5" name="Textplatzhalter 18">
            <a:extLst>
              <a:ext uri="{FF2B5EF4-FFF2-40B4-BE49-F238E27FC236}">
                <a16:creationId xmlns:a16="http://schemas.microsoft.com/office/drawing/2014/main" id="{7A01EF1C-B5AC-4E52-95D7-0F24A87B3EB3}"/>
              </a:ext>
            </a:extLst>
          </p:cNvPr>
          <p:cNvSpPr>
            <a:spLocks noGrp="1"/>
          </p:cNvSpPr>
          <p:nvPr>
            <p:ph type="body" sz="quarter" idx="10"/>
          </p:nvPr>
        </p:nvSpPr>
        <p:spPr bwMode="gray">
          <a:xfrm>
            <a:off x="2027237" y="5038055"/>
            <a:ext cx="9469363" cy="1055663"/>
          </a:xfrm>
        </p:spPr>
        <p:txBody>
          <a:bodyPr anchor="b"/>
          <a:lstStyle>
            <a:lvl1pPr marL="0" indent="0">
              <a:lnSpc>
                <a:spcPct val="100000"/>
              </a:lnSpc>
              <a:buNone/>
              <a:defRPr sz="1700"/>
            </a:lvl1pPr>
            <a:lvl2pPr>
              <a:lnSpc>
                <a:spcPct val="100000"/>
              </a:lnSpc>
              <a:defRPr sz="1700"/>
            </a:lvl2pPr>
            <a:lvl3pPr>
              <a:lnSpc>
                <a:spcPct val="100000"/>
              </a:lnSpc>
              <a:defRPr sz="1700"/>
            </a:lvl3pPr>
            <a:lvl4pPr>
              <a:lnSpc>
                <a:spcPct val="100000"/>
              </a:lnSpc>
              <a:defRPr sz="1700"/>
            </a:lvl4pPr>
            <a:lvl5pPr>
              <a:lnSpc>
                <a:spcPct val="100000"/>
              </a:lnSpc>
              <a:defRPr sz="1700"/>
            </a:lvl5pPr>
          </a:lstStyle>
          <a:p>
            <a:pPr lvl="0"/>
            <a:r>
              <a:rPr lang="de-DE" dirty="0"/>
              <a:t>Formatvorlagen des Textmasters bearbeiten</a:t>
            </a:r>
          </a:p>
        </p:txBody>
      </p:sp>
    </p:spTree>
    <p:extLst>
      <p:ext uri="{BB962C8B-B14F-4D97-AF65-F5344CB8AC3E}">
        <p14:creationId xmlns:p14="http://schemas.microsoft.com/office/powerpoint/2010/main" val="4276571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Inhalt und Bild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7078D-DB01-4ECB-8353-499E4EFB1B39}"/>
              </a:ext>
            </a:extLst>
          </p:cNvPr>
          <p:cNvSpPr>
            <a:spLocks noGrp="1"/>
          </p:cNvSpPr>
          <p:nvPr>
            <p:ph type="title" hasCustomPrompt="1"/>
          </p:nvPr>
        </p:nvSpPr>
        <p:spPr bwMode="gray">
          <a:xfrm>
            <a:off x="5519936" y="1196752"/>
            <a:ext cx="6336704" cy="590478"/>
          </a:xfrm>
        </p:spPr>
        <p:txBody>
          <a:bodyPr/>
          <a:lstStyle>
            <a:lvl1pPr>
              <a:defRPr/>
            </a:lvl1pPr>
          </a:lstStyle>
          <a:p>
            <a:r>
              <a:rPr lang="de-DE" dirty="0"/>
              <a:t>Überschrift</a:t>
            </a:r>
          </a:p>
        </p:txBody>
      </p:sp>
      <p:sp>
        <p:nvSpPr>
          <p:cNvPr id="3" name="Inhaltsplatzhalter 2">
            <a:extLst>
              <a:ext uri="{FF2B5EF4-FFF2-40B4-BE49-F238E27FC236}">
                <a16:creationId xmlns:a16="http://schemas.microsoft.com/office/drawing/2014/main" id="{2A06C738-4815-43AC-96CD-8F8802538EAB}"/>
              </a:ext>
            </a:extLst>
          </p:cNvPr>
          <p:cNvSpPr>
            <a:spLocks noGrp="1"/>
          </p:cNvSpPr>
          <p:nvPr>
            <p:ph idx="1"/>
          </p:nvPr>
        </p:nvSpPr>
        <p:spPr bwMode="gray">
          <a:xfrm>
            <a:off x="5519936" y="2414753"/>
            <a:ext cx="6336704" cy="3823139"/>
          </a:xfrm>
        </p:spPr>
        <p:txBody>
          <a:bodyPr/>
          <a:lstStyle>
            <a:lvl1pPr>
              <a:spcBef>
                <a:spcPts val="600"/>
              </a:spcBef>
              <a:spcAft>
                <a:spcPts val="300"/>
              </a:spcAft>
              <a:defRPr/>
            </a:lvl1pPr>
            <a:lvl2pPr>
              <a:spcAft>
                <a:spcPts val="300"/>
              </a:spcAft>
              <a:defRPr/>
            </a:lvl2pPr>
            <a:lvl3pPr>
              <a:spcAft>
                <a:spcPts val="300"/>
              </a:spcAft>
              <a:defRPr/>
            </a:lvl3pPr>
            <a:lvl4pPr>
              <a:spcAft>
                <a:spcPts val="300"/>
              </a:spcAft>
              <a:defRPr/>
            </a:lvl4pPr>
            <a:lvl5pPr>
              <a:spcAft>
                <a:spcPts val="300"/>
              </a:spcAft>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Textplatzhalter 7">
            <a:extLst>
              <a:ext uri="{FF2B5EF4-FFF2-40B4-BE49-F238E27FC236}">
                <a16:creationId xmlns:a16="http://schemas.microsoft.com/office/drawing/2014/main" id="{2B882475-F824-43AF-B19C-3578C663B6AB}"/>
              </a:ext>
            </a:extLst>
          </p:cNvPr>
          <p:cNvSpPr>
            <a:spLocks noGrp="1"/>
          </p:cNvSpPr>
          <p:nvPr>
            <p:ph type="body" sz="quarter" idx="13" hasCustomPrompt="1"/>
          </p:nvPr>
        </p:nvSpPr>
        <p:spPr bwMode="gray">
          <a:xfrm>
            <a:off x="5519936" y="1765195"/>
            <a:ext cx="6336704" cy="492568"/>
          </a:xfrm>
        </p:spPr>
        <p:txBody>
          <a:bodyPr/>
          <a:lstStyle>
            <a:lvl1pPr marL="0" indent="0">
              <a:lnSpc>
                <a:spcPct val="100000"/>
              </a:lnSpc>
              <a:buNone/>
              <a:defRPr sz="2300" spc="40" baseline="0"/>
            </a:lvl1pPr>
          </a:lstStyle>
          <a:p>
            <a:pPr lvl="0"/>
            <a:r>
              <a:rPr lang="de-DE" dirty="0"/>
              <a:t>Unterüberschrift</a:t>
            </a:r>
          </a:p>
        </p:txBody>
      </p:sp>
      <p:sp>
        <p:nvSpPr>
          <p:cNvPr id="6" name="Bildplatzhalter 5">
            <a:extLst>
              <a:ext uri="{FF2B5EF4-FFF2-40B4-BE49-F238E27FC236}">
                <a16:creationId xmlns:a16="http://schemas.microsoft.com/office/drawing/2014/main" id="{F8D408A5-45DB-43F7-A63B-AEF19C2970F2}"/>
              </a:ext>
            </a:extLst>
          </p:cNvPr>
          <p:cNvSpPr>
            <a:spLocks noGrp="1"/>
          </p:cNvSpPr>
          <p:nvPr>
            <p:ph type="pic" sz="quarter" idx="14"/>
          </p:nvPr>
        </p:nvSpPr>
        <p:spPr bwMode="gray">
          <a:xfrm>
            <a:off x="0" y="1268760"/>
            <a:ext cx="5087938" cy="5112568"/>
          </a:xfrm>
          <a:solidFill>
            <a:schemeClr val="bg2"/>
          </a:solidFill>
        </p:spPr>
        <p:txBody>
          <a:bodyPr anchor="ctr"/>
          <a:lstStyle>
            <a:lvl1pPr marL="0" indent="0" algn="ctr">
              <a:buNone/>
              <a:defRPr/>
            </a:lvl1pPr>
          </a:lstStyle>
          <a:p>
            <a:r>
              <a:rPr lang="de-DE" dirty="0"/>
              <a:t>Bild durch Klicken auf Symbol hinzufügen</a:t>
            </a:r>
          </a:p>
        </p:txBody>
      </p:sp>
      <p:sp>
        <p:nvSpPr>
          <p:cNvPr id="9" name="Textplatzhalter 8">
            <a:extLst>
              <a:ext uri="{FF2B5EF4-FFF2-40B4-BE49-F238E27FC236}">
                <a16:creationId xmlns:a16="http://schemas.microsoft.com/office/drawing/2014/main" id="{35E369A0-2CD8-4285-BB3D-62E6AEE69DCF}"/>
              </a:ext>
            </a:extLst>
          </p:cNvPr>
          <p:cNvSpPr>
            <a:spLocks noGrp="1"/>
          </p:cNvSpPr>
          <p:nvPr>
            <p:ph type="body" sz="quarter" idx="15" hasCustomPrompt="1"/>
          </p:nvPr>
        </p:nvSpPr>
        <p:spPr>
          <a:xfrm>
            <a:off x="5506672" y="6309320"/>
            <a:ext cx="6349968" cy="216024"/>
          </a:xfrm>
        </p:spPr>
        <p:txBody>
          <a:bodyPr/>
          <a:lstStyle>
            <a:lvl1pPr marL="0" indent="0">
              <a:buNone/>
              <a:defRPr sz="800"/>
            </a:lvl1pPr>
          </a:lstStyle>
          <a:p>
            <a:pPr lvl="0"/>
            <a:r>
              <a:rPr lang="de-DE" dirty="0"/>
              <a:t>Quellen</a:t>
            </a:r>
          </a:p>
        </p:txBody>
      </p:sp>
    </p:spTree>
    <p:extLst>
      <p:ext uri="{BB962C8B-B14F-4D97-AF65-F5344CB8AC3E}">
        <p14:creationId xmlns:p14="http://schemas.microsoft.com/office/powerpoint/2010/main" val="2888519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ufzählung_BlaueHervorhebu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F600F8-8932-4173-99E6-EF778A21454D}"/>
              </a:ext>
            </a:extLst>
          </p:cNvPr>
          <p:cNvSpPr>
            <a:spLocks noGrp="1"/>
          </p:cNvSpPr>
          <p:nvPr>
            <p:ph type="title" hasCustomPrompt="1"/>
          </p:nvPr>
        </p:nvSpPr>
        <p:spPr bwMode="gray">
          <a:xfrm>
            <a:off x="335360" y="1196752"/>
            <a:ext cx="11521280" cy="590478"/>
          </a:xfrm>
        </p:spPr>
        <p:txBody>
          <a:bodyPr/>
          <a:lstStyle/>
          <a:p>
            <a:r>
              <a:rPr lang="de-DE" dirty="0"/>
              <a:t>Überschrift</a:t>
            </a:r>
          </a:p>
        </p:txBody>
      </p:sp>
      <p:sp>
        <p:nvSpPr>
          <p:cNvPr id="5" name="Textplatzhalter 4">
            <a:extLst>
              <a:ext uri="{FF2B5EF4-FFF2-40B4-BE49-F238E27FC236}">
                <a16:creationId xmlns:a16="http://schemas.microsoft.com/office/drawing/2014/main" id="{2FC03325-A8A9-49C7-A8EE-88E6668CB383}"/>
              </a:ext>
            </a:extLst>
          </p:cNvPr>
          <p:cNvSpPr>
            <a:spLocks noGrp="1"/>
          </p:cNvSpPr>
          <p:nvPr>
            <p:ph type="body" sz="quarter" idx="10"/>
          </p:nvPr>
        </p:nvSpPr>
        <p:spPr bwMode="gray">
          <a:xfrm>
            <a:off x="335360" y="1886350"/>
            <a:ext cx="11521280" cy="4350962"/>
          </a:xfrm>
        </p:spPr>
        <p:txBody>
          <a:bodyPr/>
          <a:lstStyle>
            <a:lvl1pPr>
              <a:spcBef>
                <a:spcPts val="600"/>
              </a:spcBef>
              <a:spcAft>
                <a:spcPts val="300"/>
              </a:spcAft>
              <a:defRPr sz="2300">
                <a:solidFill>
                  <a:schemeClr val="accent5"/>
                </a:solidFill>
              </a:defRPr>
            </a:lvl1pPr>
            <a:lvl2pPr marL="269875" indent="-269875">
              <a:spcAft>
                <a:spcPts val="300"/>
              </a:spcAft>
              <a:buFont typeface="Wingdings 3" panose="05040102010807070707" pitchFamily="18" charset="2"/>
              <a:buChar char="Ò"/>
              <a:defRPr/>
            </a:lvl2pPr>
            <a:lvl3pPr marL="804863" indent="-271463">
              <a:spcAft>
                <a:spcPts val="300"/>
              </a:spcAft>
              <a:defRPr/>
            </a:lvl3pPr>
            <a:lvl4pPr marL="1346200" indent="-268288">
              <a:spcAft>
                <a:spcPts val="300"/>
              </a:spcAft>
              <a:defRPr/>
            </a:lvl4pPr>
            <a:lvl5pPr marL="1879600" indent="-266700">
              <a:spcAft>
                <a:spcPts val="300"/>
              </a:spcAft>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Textplatzhalter 8">
            <a:extLst>
              <a:ext uri="{FF2B5EF4-FFF2-40B4-BE49-F238E27FC236}">
                <a16:creationId xmlns:a16="http://schemas.microsoft.com/office/drawing/2014/main" id="{4A1879EA-F9FE-4A0F-8EA9-BF41E7A33783}"/>
              </a:ext>
            </a:extLst>
          </p:cNvPr>
          <p:cNvSpPr>
            <a:spLocks noGrp="1"/>
          </p:cNvSpPr>
          <p:nvPr>
            <p:ph type="body" sz="quarter" idx="13" hasCustomPrompt="1"/>
          </p:nvPr>
        </p:nvSpPr>
        <p:spPr>
          <a:xfrm>
            <a:off x="321300" y="6237312"/>
            <a:ext cx="11522076" cy="287337"/>
          </a:xfrm>
        </p:spPr>
        <p:txBody>
          <a:bodyPr/>
          <a:lstStyle>
            <a:lvl1pPr marL="0" indent="0">
              <a:buNone/>
              <a:defRPr sz="800"/>
            </a:lvl1pPr>
          </a:lstStyle>
          <a:p>
            <a:pPr lvl="0"/>
            <a:r>
              <a:rPr lang="de-DE" dirty="0"/>
              <a:t>Quellen</a:t>
            </a:r>
          </a:p>
        </p:txBody>
      </p:sp>
    </p:spTree>
    <p:extLst>
      <p:ext uri="{BB962C8B-B14F-4D97-AF65-F5344CB8AC3E}">
        <p14:creationId xmlns:p14="http://schemas.microsoft.com/office/powerpoint/2010/main" val="3757143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ufzählung_GrüneHervorhebu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F600F8-8932-4173-99E6-EF778A21454D}"/>
              </a:ext>
            </a:extLst>
          </p:cNvPr>
          <p:cNvSpPr>
            <a:spLocks noGrp="1"/>
          </p:cNvSpPr>
          <p:nvPr>
            <p:ph type="title" hasCustomPrompt="1"/>
          </p:nvPr>
        </p:nvSpPr>
        <p:spPr bwMode="gray">
          <a:xfrm>
            <a:off x="335360" y="1196752"/>
            <a:ext cx="11521280" cy="590478"/>
          </a:xfrm>
        </p:spPr>
        <p:txBody>
          <a:bodyPr/>
          <a:lstStyle/>
          <a:p>
            <a:r>
              <a:rPr lang="de-DE" dirty="0"/>
              <a:t>Überschrift</a:t>
            </a:r>
          </a:p>
        </p:txBody>
      </p:sp>
      <p:sp>
        <p:nvSpPr>
          <p:cNvPr id="5" name="Textplatzhalter 4">
            <a:extLst>
              <a:ext uri="{FF2B5EF4-FFF2-40B4-BE49-F238E27FC236}">
                <a16:creationId xmlns:a16="http://schemas.microsoft.com/office/drawing/2014/main" id="{2FC03325-A8A9-49C7-A8EE-88E6668CB383}"/>
              </a:ext>
            </a:extLst>
          </p:cNvPr>
          <p:cNvSpPr>
            <a:spLocks noGrp="1"/>
          </p:cNvSpPr>
          <p:nvPr>
            <p:ph type="body" sz="quarter" idx="10"/>
          </p:nvPr>
        </p:nvSpPr>
        <p:spPr bwMode="gray">
          <a:xfrm>
            <a:off x="335360" y="1886350"/>
            <a:ext cx="11521280" cy="4350962"/>
          </a:xfrm>
        </p:spPr>
        <p:txBody>
          <a:bodyPr/>
          <a:lstStyle>
            <a:lvl1pPr>
              <a:spcBef>
                <a:spcPts val="600"/>
              </a:spcBef>
              <a:spcAft>
                <a:spcPts val="300"/>
              </a:spcAft>
              <a:defRPr sz="2300">
                <a:solidFill>
                  <a:schemeClr val="accent1"/>
                </a:solidFill>
              </a:defRPr>
            </a:lvl1pPr>
            <a:lvl2pPr marL="269875" indent="-269875">
              <a:spcAft>
                <a:spcPts val="300"/>
              </a:spcAft>
              <a:buFont typeface="Wingdings 3" panose="05040102010807070707" pitchFamily="18" charset="2"/>
              <a:buChar char="Ò"/>
              <a:defRPr/>
            </a:lvl2pPr>
            <a:lvl3pPr marL="804863" indent="-271463">
              <a:spcAft>
                <a:spcPts val="300"/>
              </a:spcAft>
              <a:defRPr/>
            </a:lvl3pPr>
            <a:lvl4pPr marL="1346200" indent="-268288">
              <a:spcAft>
                <a:spcPts val="300"/>
              </a:spcAft>
              <a:defRPr/>
            </a:lvl4pPr>
            <a:lvl5pPr marL="1879600" indent="-266700">
              <a:spcAft>
                <a:spcPts val="300"/>
              </a:spcAft>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extplatzhalter 8">
            <a:extLst>
              <a:ext uri="{FF2B5EF4-FFF2-40B4-BE49-F238E27FC236}">
                <a16:creationId xmlns:a16="http://schemas.microsoft.com/office/drawing/2014/main" id="{BF9DEE90-87C8-426D-A392-0460518E1B72}"/>
              </a:ext>
            </a:extLst>
          </p:cNvPr>
          <p:cNvSpPr>
            <a:spLocks noGrp="1"/>
          </p:cNvSpPr>
          <p:nvPr>
            <p:ph type="body" sz="quarter" idx="13" hasCustomPrompt="1"/>
          </p:nvPr>
        </p:nvSpPr>
        <p:spPr>
          <a:xfrm>
            <a:off x="327804" y="6165304"/>
            <a:ext cx="11528836" cy="288032"/>
          </a:xfrm>
        </p:spPr>
        <p:txBody>
          <a:bodyPr/>
          <a:lstStyle>
            <a:lvl1pPr marL="0" indent="0">
              <a:buNone/>
              <a:defRPr sz="800"/>
            </a:lvl1pPr>
          </a:lstStyle>
          <a:p>
            <a:pPr lvl="0"/>
            <a:r>
              <a:rPr lang="de-DE" dirty="0"/>
              <a:t>Quellen</a:t>
            </a:r>
          </a:p>
        </p:txBody>
      </p:sp>
    </p:spTree>
    <p:extLst>
      <p:ext uri="{BB962C8B-B14F-4D97-AF65-F5344CB8AC3E}">
        <p14:creationId xmlns:p14="http://schemas.microsoft.com/office/powerpoint/2010/main" val="83894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F600F8-8932-4173-99E6-EF778A21454D}"/>
              </a:ext>
            </a:extLst>
          </p:cNvPr>
          <p:cNvSpPr>
            <a:spLocks noGrp="1"/>
          </p:cNvSpPr>
          <p:nvPr>
            <p:ph type="title" hasCustomPrompt="1"/>
          </p:nvPr>
        </p:nvSpPr>
        <p:spPr bwMode="gray">
          <a:xfrm>
            <a:off x="335360" y="1196752"/>
            <a:ext cx="11521280" cy="590478"/>
          </a:xfrm>
        </p:spPr>
        <p:txBody>
          <a:bodyPr/>
          <a:lstStyle/>
          <a:p>
            <a:r>
              <a:rPr lang="de-DE" dirty="0"/>
              <a:t>Überschrift</a:t>
            </a:r>
          </a:p>
        </p:txBody>
      </p:sp>
      <p:sp>
        <p:nvSpPr>
          <p:cNvPr id="4" name="Textplatzhalter 8">
            <a:extLst>
              <a:ext uri="{FF2B5EF4-FFF2-40B4-BE49-F238E27FC236}">
                <a16:creationId xmlns:a16="http://schemas.microsoft.com/office/drawing/2014/main" id="{1F22A617-74D4-4505-8585-9BB8797C4A93}"/>
              </a:ext>
            </a:extLst>
          </p:cNvPr>
          <p:cNvSpPr>
            <a:spLocks noGrp="1"/>
          </p:cNvSpPr>
          <p:nvPr>
            <p:ph type="body" sz="quarter" idx="13" hasCustomPrompt="1"/>
          </p:nvPr>
        </p:nvSpPr>
        <p:spPr>
          <a:xfrm>
            <a:off x="321300" y="6237312"/>
            <a:ext cx="11522076" cy="287337"/>
          </a:xfrm>
        </p:spPr>
        <p:txBody>
          <a:bodyPr/>
          <a:lstStyle>
            <a:lvl1pPr marL="0" indent="0">
              <a:buNone/>
              <a:defRPr sz="800"/>
            </a:lvl1pPr>
          </a:lstStyle>
          <a:p>
            <a:pPr lvl="0"/>
            <a:r>
              <a:rPr lang="de-DE" dirty="0"/>
              <a:t>Quellen</a:t>
            </a:r>
          </a:p>
        </p:txBody>
      </p:sp>
    </p:spTree>
    <p:extLst>
      <p:ext uri="{BB962C8B-B14F-4D97-AF65-F5344CB8AC3E}">
        <p14:creationId xmlns:p14="http://schemas.microsoft.com/office/powerpoint/2010/main" val="3293152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09467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699AD2-1413-4A16-94E4-1DECACAFF36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E22CDA4-4FB5-4539-A7E3-2D5CB4198EF5}"/>
              </a:ext>
            </a:extLst>
          </p:cNvPr>
          <p:cNvSpPr>
            <a:spLocks noGrp="1"/>
          </p:cNvSpPr>
          <p:nvPr>
            <p:ph idx="1"/>
          </p:nvPr>
        </p:nvSpPr>
        <p:spPr>
          <a:xfrm>
            <a:off x="335360" y="2913286"/>
            <a:ext cx="11521280" cy="325201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4040C41C-C352-48F8-862A-182687EDB718}"/>
              </a:ext>
            </a:extLst>
          </p:cNvPr>
          <p:cNvSpPr>
            <a:spLocks noGrp="1"/>
          </p:cNvSpPr>
          <p:nvPr>
            <p:ph type="dt" sz="half" idx="10"/>
          </p:nvPr>
        </p:nvSpPr>
        <p:spPr/>
        <p:txBody>
          <a:bodyPr/>
          <a:lstStyle/>
          <a:p>
            <a:fld id="{90C6AF21-0103-45A6-B793-FC19EFEEB3A4}" type="datetimeFigureOut">
              <a:rPr lang="de-DE" smtClean="0"/>
              <a:t>12.11.2024</a:t>
            </a:fld>
            <a:endParaRPr lang="de-DE"/>
          </a:p>
        </p:txBody>
      </p:sp>
      <p:sp>
        <p:nvSpPr>
          <p:cNvPr id="5" name="Fußzeilenplatzhalter 4">
            <a:extLst>
              <a:ext uri="{FF2B5EF4-FFF2-40B4-BE49-F238E27FC236}">
                <a16:creationId xmlns:a16="http://schemas.microsoft.com/office/drawing/2014/main" id="{F597E1CB-2436-4577-B90C-5EF7512D695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B17497-4321-4C6F-923D-F3253C559413}"/>
              </a:ext>
            </a:extLst>
          </p:cNvPr>
          <p:cNvSpPr>
            <a:spLocks noGrp="1"/>
          </p:cNvSpPr>
          <p:nvPr>
            <p:ph type="sldNum" sz="quarter" idx="12"/>
          </p:nvPr>
        </p:nvSpPr>
        <p:spPr/>
        <p:txBody>
          <a:bodyPr/>
          <a:lstStyle/>
          <a:p>
            <a:fld id="{B08C87EE-2138-4EA4-893F-4DB50058EBDC}" type="slidenum">
              <a:rPr lang="de-DE" smtClean="0"/>
              <a:t>‹Nr.›</a:t>
            </a:fld>
            <a:endParaRPr lang="de-DE"/>
          </a:p>
        </p:txBody>
      </p:sp>
      <p:sp>
        <p:nvSpPr>
          <p:cNvPr id="9" name="Textplatzhalter 8">
            <a:extLst>
              <a:ext uri="{FF2B5EF4-FFF2-40B4-BE49-F238E27FC236}">
                <a16:creationId xmlns:a16="http://schemas.microsoft.com/office/drawing/2014/main" id="{ADC1A9B4-5123-4363-9BEB-BF49903896CC}"/>
              </a:ext>
            </a:extLst>
          </p:cNvPr>
          <p:cNvSpPr>
            <a:spLocks noGrp="1"/>
          </p:cNvSpPr>
          <p:nvPr>
            <p:ph type="body" sz="quarter" idx="13" hasCustomPrompt="1"/>
          </p:nvPr>
        </p:nvSpPr>
        <p:spPr>
          <a:xfrm>
            <a:off x="335360" y="6237312"/>
            <a:ext cx="11521280" cy="288032"/>
          </a:xfrm>
        </p:spPr>
        <p:txBody>
          <a:bodyPr/>
          <a:lstStyle>
            <a:lvl1pPr marL="0" indent="0">
              <a:buNone/>
              <a:defRPr sz="800"/>
            </a:lvl1pPr>
          </a:lstStyle>
          <a:p>
            <a:pPr lvl="0"/>
            <a:r>
              <a:rPr lang="de-DE" dirty="0"/>
              <a:t>Quellen</a:t>
            </a:r>
          </a:p>
        </p:txBody>
      </p:sp>
    </p:spTree>
    <p:extLst>
      <p:ext uri="{BB962C8B-B14F-4D97-AF65-F5344CB8AC3E}">
        <p14:creationId xmlns:p14="http://schemas.microsoft.com/office/powerpoint/2010/main" val="997712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weg Titel mit Inhalt 2">
    <p:spTree>
      <p:nvGrpSpPr>
        <p:cNvPr id="1" name=""/>
        <p:cNvGrpSpPr/>
        <p:nvPr/>
      </p:nvGrpSpPr>
      <p:grpSpPr>
        <a:xfrm>
          <a:off x="0" y="0"/>
          <a:ext cx="0" cy="0"/>
          <a:chOff x="0" y="0"/>
          <a:chExt cx="0" cy="0"/>
        </a:xfrm>
      </p:grpSpPr>
      <p:graphicFrame>
        <p:nvGraphicFramePr>
          <p:cNvPr id="23" name="Tabelle 5">
            <a:extLst>
              <a:ext uri="{FF2B5EF4-FFF2-40B4-BE49-F238E27FC236}">
                <a16:creationId xmlns:a16="http://schemas.microsoft.com/office/drawing/2014/main" id="{908759A0-265C-47D7-BB1E-1FCEE88C274B}"/>
              </a:ext>
            </a:extLst>
          </p:cNvPr>
          <p:cNvGraphicFramePr>
            <a:graphicFrameLocks noGrp="1"/>
          </p:cNvGraphicFramePr>
          <p:nvPr userDrawn="1"/>
        </p:nvGraphicFramePr>
        <p:xfrm>
          <a:off x="191344" y="332656"/>
          <a:ext cx="11665298" cy="6120680"/>
        </p:xfrm>
        <a:graphic>
          <a:graphicData uri="http://schemas.openxmlformats.org/drawingml/2006/table">
            <a:tbl>
              <a:tblPr firstRow="1" bandRow="1">
                <a:tableStyleId>{5940675A-B579-460E-94D1-54222C63F5DA}</a:tableStyleId>
              </a:tblPr>
              <a:tblGrid>
                <a:gridCol w="289821">
                  <a:extLst>
                    <a:ext uri="{9D8B030D-6E8A-4147-A177-3AD203B41FA5}">
                      <a16:colId xmlns:a16="http://schemas.microsoft.com/office/drawing/2014/main" val="3558150149"/>
                    </a:ext>
                  </a:extLst>
                </a:gridCol>
                <a:gridCol w="4537200">
                  <a:extLst>
                    <a:ext uri="{9D8B030D-6E8A-4147-A177-3AD203B41FA5}">
                      <a16:colId xmlns:a16="http://schemas.microsoft.com/office/drawing/2014/main" val="1103598787"/>
                    </a:ext>
                  </a:extLst>
                </a:gridCol>
                <a:gridCol w="6838277">
                  <a:extLst>
                    <a:ext uri="{9D8B030D-6E8A-4147-A177-3AD203B41FA5}">
                      <a16:colId xmlns:a16="http://schemas.microsoft.com/office/drawing/2014/main" val="2771480486"/>
                    </a:ext>
                  </a:extLst>
                </a:gridCol>
              </a:tblGrid>
              <a:tr h="2617396">
                <a:tc gridSpan="2">
                  <a:txBody>
                    <a:bodyPr/>
                    <a:lstStyle/>
                    <a:p>
                      <a:endParaRPr lang="de-DE" dirty="0"/>
                    </a:p>
                  </a:txBody>
                  <a:tcPr>
                    <a:lnL w="38100" cap="flat" cmpd="sng" algn="ctr">
                      <a:solidFill>
                        <a:schemeClr val="accent4"/>
                      </a:solid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de-DE" dirty="0"/>
                    </a:p>
                  </a:txBody>
                  <a:tcPr>
                    <a:lnL w="38100" cap="flat" cmpd="sng" algn="ctr">
                      <a:no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de-D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05000742"/>
                  </a:ext>
                </a:extLst>
              </a:tr>
              <a:tr h="3503284">
                <a:tc>
                  <a:txBody>
                    <a:bodyPr/>
                    <a:lstStyle/>
                    <a:p>
                      <a:endParaRPr lang="de-DE" dirty="0"/>
                    </a:p>
                  </a:txBody>
                  <a:tcPr>
                    <a:lnL w="12700" cmpd="sng">
                      <a:noFill/>
                    </a:lnL>
                    <a:lnR w="381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lang="de-DE" dirty="0"/>
                    </a:p>
                  </a:txBody>
                  <a:tcPr>
                    <a:lnL w="38100" cap="flat" cmpd="sng" algn="ctr">
                      <a:noFill/>
                      <a:prstDash val="solid"/>
                      <a:round/>
                      <a:headEnd type="none" w="med" len="med"/>
                      <a:tailEnd type="none" w="med" len="med"/>
                    </a:lnL>
                    <a:lnR w="38100" cap="flat" cmpd="sng" algn="ctr">
                      <a:solidFill>
                        <a:schemeClr val="accent1"/>
                      </a:solidFill>
                      <a:prstDash val="solid"/>
                      <a:round/>
                      <a:headEnd type="none" w="med" len="med"/>
                      <a:tailEnd type="none" w="med" len="med"/>
                    </a:lnR>
                    <a:lnT w="12700" cmpd="sng">
                      <a:noFill/>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dirty="0"/>
                    </a:p>
                  </a:txBody>
                  <a:tcPr>
                    <a:lnL w="12700" cmpd="sng">
                      <a:noFill/>
                    </a:lnL>
                    <a:lnT w="12700" cmpd="sng">
                      <a:noFill/>
                    </a:lnT>
                  </a:tcPr>
                </a:tc>
                <a:extLst>
                  <a:ext uri="{0D108BD9-81ED-4DB2-BD59-A6C34878D82A}">
                    <a16:rowId xmlns:a16="http://schemas.microsoft.com/office/drawing/2014/main" val="3005782944"/>
                  </a:ext>
                </a:extLst>
              </a:tr>
            </a:tbl>
          </a:graphicData>
        </a:graphic>
      </p:graphicFrame>
      <p:sp>
        <p:nvSpPr>
          <p:cNvPr id="6" name="Titel 1">
            <a:extLst>
              <a:ext uri="{FF2B5EF4-FFF2-40B4-BE49-F238E27FC236}">
                <a16:creationId xmlns:a16="http://schemas.microsoft.com/office/drawing/2014/main" id="{858ACE4E-BCC9-4669-828D-83F4912496B7}"/>
              </a:ext>
            </a:extLst>
          </p:cNvPr>
          <p:cNvSpPr>
            <a:spLocks noGrp="1"/>
          </p:cNvSpPr>
          <p:nvPr>
            <p:ph type="title" hasCustomPrompt="1"/>
          </p:nvPr>
        </p:nvSpPr>
        <p:spPr bwMode="gray">
          <a:xfrm>
            <a:off x="335360" y="1196752"/>
            <a:ext cx="11521280" cy="590478"/>
          </a:xfrm>
        </p:spPr>
        <p:txBody>
          <a:bodyPr/>
          <a:lstStyle>
            <a:lvl1pPr>
              <a:defRPr/>
            </a:lvl1pPr>
          </a:lstStyle>
          <a:p>
            <a:r>
              <a:rPr lang="de-DE" dirty="0"/>
              <a:t>Überschrift</a:t>
            </a:r>
          </a:p>
        </p:txBody>
      </p:sp>
      <p:sp>
        <p:nvSpPr>
          <p:cNvPr id="7" name="Inhaltsplatzhalter 2">
            <a:extLst>
              <a:ext uri="{FF2B5EF4-FFF2-40B4-BE49-F238E27FC236}">
                <a16:creationId xmlns:a16="http://schemas.microsoft.com/office/drawing/2014/main" id="{184164D6-F6BD-4C63-A6A8-D72A5735E9AE}"/>
              </a:ext>
            </a:extLst>
          </p:cNvPr>
          <p:cNvSpPr>
            <a:spLocks noGrp="1"/>
          </p:cNvSpPr>
          <p:nvPr>
            <p:ph idx="1"/>
          </p:nvPr>
        </p:nvSpPr>
        <p:spPr bwMode="gray">
          <a:xfrm>
            <a:off x="335359" y="2414753"/>
            <a:ext cx="11521280" cy="4038584"/>
          </a:xfrm>
        </p:spPr>
        <p:txBody>
          <a:bodyPr/>
          <a:lstStyle>
            <a:lvl1pPr>
              <a:spcBef>
                <a:spcPts val="600"/>
              </a:spcBef>
              <a:spcAft>
                <a:spcPts val="300"/>
              </a:spcAft>
              <a:defRPr/>
            </a:lvl1pPr>
            <a:lvl2pPr>
              <a:spcAft>
                <a:spcPts val="300"/>
              </a:spcAft>
              <a:defRPr/>
            </a:lvl2pPr>
            <a:lvl3pPr>
              <a:spcAft>
                <a:spcPts val="300"/>
              </a:spcAft>
              <a:defRPr/>
            </a:lvl3pPr>
            <a:lvl4pPr>
              <a:spcAft>
                <a:spcPts val="300"/>
              </a:spcAft>
              <a:defRPr/>
            </a:lvl4pPr>
            <a:lvl5pPr>
              <a:spcAft>
                <a:spcPts val="300"/>
              </a:spcAft>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7">
            <a:extLst>
              <a:ext uri="{FF2B5EF4-FFF2-40B4-BE49-F238E27FC236}">
                <a16:creationId xmlns:a16="http://schemas.microsoft.com/office/drawing/2014/main" id="{25FD6291-DC80-4678-BF20-F9AF3932F5C6}"/>
              </a:ext>
            </a:extLst>
          </p:cNvPr>
          <p:cNvSpPr>
            <a:spLocks noGrp="1"/>
          </p:cNvSpPr>
          <p:nvPr>
            <p:ph type="body" sz="quarter" idx="13" hasCustomPrompt="1"/>
          </p:nvPr>
        </p:nvSpPr>
        <p:spPr bwMode="gray">
          <a:xfrm>
            <a:off x="335360" y="1765195"/>
            <a:ext cx="11521280" cy="492568"/>
          </a:xfrm>
        </p:spPr>
        <p:txBody>
          <a:bodyPr/>
          <a:lstStyle>
            <a:lvl1pPr marL="0" indent="0">
              <a:lnSpc>
                <a:spcPct val="100000"/>
              </a:lnSpc>
              <a:buNone/>
              <a:defRPr sz="2300" spc="40" baseline="0"/>
            </a:lvl1pPr>
          </a:lstStyle>
          <a:p>
            <a:pPr lvl="0"/>
            <a:r>
              <a:rPr lang="de-DE" dirty="0"/>
              <a:t>Unterüberschrift</a:t>
            </a:r>
          </a:p>
        </p:txBody>
      </p:sp>
    </p:spTree>
    <p:extLst>
      <p:ext uri="{BB962C8B-B14F-4D97-AF65-F5344CB8AC3E}">
        <p14:creationId xmlns:p14="http://schemas.microsoft.com/office/powerpoint/2010/main" val="3975746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Zwischentitel mit Bild">
    <p:spTree>
      <p:nvGrpSpPr>
        <p:cNvPr id="1" name=""/>
        <p:cNvGrpSpPr/>
        <p:nvPr/>
      </p:nvGrpSpPr>
      <p:grpSpPr>
        <a:xfrm>
          <a:off x="0" y="0"/>
          <a:ext cx="0" cy="0"/>
          <a:chOff x="0" y="0"/>
          <a:chExt cx="0" cy="0"/>
        </a:xfrm>
      </p:grpSpPr>
      <p:graphicFrame>
        <p:nvGraphicFramePr>
          <p:cNvPr id="23" name="Tabelle 5">
            <a:extLst>
              <a:ext uri="{FF2B5EF4-FFF2-40B4-BE49-F238E27FC236}">
                <a16:creationId xmlns:a16="http://schemas.microsoft.com/office/drawing/2014/main" id="{908759A0-265C-47D7-BB1E-1FCEE88C274B}"/>
              </a:ext>
            </a:extLst>
          </p:cNvPr>
          <p:cNvGraphicFramePr>
            <a:graphicFrameLocks noGrp="1"/>
          </p:cNvGraphicFramePr>
          <p:nvPr userDrawn="1"/>
        </p:nvGraphicFramePr>
        <p:xfrm>
          <a:off x="335360" y="1988840"/>
          <a:ext cx="11521282" cy="4464496"/>
        </p:xfrm>
        <a:graphic>
          <a:graphicData uri="http://schemas.openxmlformats.org/drawingml/2006/table">
            <a:tbl>
              <a:tblPr firstRow="1" bandRow="1">
                <a:tableStyleId>{5940675A-B579-460E-94D1-54222C63F5DA}</a:tableStyleId>
              </a:tblPr>
              <a:tblGrid>
                <a:gridCol w="286243">
                  <a:extLst>
                    <a:ext uri="{9D8B030D-6E8A-4147-A177-3AD203B41FA5}">
                      <a16:colId xmlns:a16="http://schemas.microsoft.com/office/drawing/2014/main" val="3558150149"/>
                    </a:ext>
                  </a:extLst>
                </a:gridCol>
                <a:gridCol w="4481185">
                  <a:extLst>
                    <a:ext uri="{9D8B030D-6E8A-4147-A177-3AD203B41FA5}">
                      <a16:colId xmlns:a16="http://schemas.microsoft.com/office/drawing/2014/main" val="1103598787"/>
                    </a:ext>
                  </a:extLst>
                </a:gridCol>
                <a:gridCol w="6753854">
                  <a:extLst>
                    <a:ext uri="{9D8B030D-6E8A-4147-A177-3AD203B41FA5}">
                      <a16:colId xmlns:a16="http://schemas.microsoft.com/office/drawing/2014/main" val="2771480486"/>
                    </a:ext>
                  </a:extLst>
                </a:gridCol>
              </a:tblGrid>
              <a:tr h="2232248">
                <a:tc gridSpan="2">
                  <a:txBody>
                    <a:bodyPr/>
                    <a:lstStyle/>
                    <a:p>
                      <a:endParaRPr lang="de-DE" dirty="0"/>
                    </a:p>
                  </a:txBody>
                  <a:tcPr>
                    <a:lnL w="38100" cap="flat" cmpd="sng" algn="ctr">
                      <a:solidFill>
                        <a:schemeClr val="accent4"/>
                      </a:solid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de-DE" dirty="0"/>
                    </a:p>
                  </a:txBody>
                  <a:tcPr>
                    <a:lnL w="38100" cap="flat" cmpd="sng" algn="ctr">
                      <a:no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de-D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05000742"/>
                  </a:ext>
                </a:extLst>
              </a:tr>
              <a:tr h="2232248">
                <a:tc>
                  <a:txBody>
                    <a:bodyPr/>
                    <a:lstStyle/>
                    <a:p>
                      <a:endParaRPr lang="de-DE" dirty="0"/>
                    </a:p>
                  </a:txBody>
                  <a:tcPr>
                    <a:lnL w="12700" cmpd="sng">
                      <a:noFill/>
                    </a:lnL>
                    <a:lnR w="381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lang="de-DE" dirty="0"/>
                    </a:p>
                  </a:txBody>
                  <a:tcPr>
                    <a:lnL w="38100" cap="flat" cmpd="sng" algn="ctr">
                      <a:noFill/>
                      <a:prstDash val="solid"/>
                      <a:round/>
                      <a:headEnd type="none" w="med" len="med"/>
                      <a:tailEnd type="none" w="med" len="med"/>
                    </a:lnL>
                    <a:lnR w="38100" cap="flat" cmpd="sng" algn="ctr">
                      <a:solidFill>
                        <a:schemeClr val="accent1"/>
                      </a:solidFill>
                      <a:prstDash val="solid"/>
                      <a:round/>
                      <a:headEnd type="none" w="med" len="med"/>
                      <a:tailEnd type="none" w="med" len="med"/>
                    </a:lnR>
                    <a:lnT w="12700" cmpd="sng">
                      <a:noFill/>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dirty="0"/>
                    </a:p>
                  </a:txBody>
                  <a:tcPr>
                    <a:lnL w="12700" cmpd="sng">
                      <a:noFill/>
                    </a:lnL>
                    <a:lnT w="12700" cmpd="sng">
                      <a:noFill/>
                    </a:lnT>
                  </a:tcPr>
                </a:tc>
                <a:extLst>
                  <a:ext uri="{0D108BD9-81ED-4DB2-BD59-A6C34878D82A}">
                    <a16:rowId xmlns:a16="http://schemas.microsoft.com/office/drawing/2014/main" val="3005782944"/>
                  </a:ext>
                </a:extLst>
              </a:tr>
            </a:tbl>
          </a:graphicData>
        </a:graphic>
      </p:graphicFrame>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7320136" y="2373548"/>
            <a:ext cx="4176464" cy="2171576"/>
          </a:xfrm>
        </p:spPr>
        <p:txBody>
          <a:bodyPr anchor="t"/>
          <a:lstStyle>
            <a:lvl1pPr algn="l">
              <a:defRPr sz="3600" spc="110" baseline="0"/>
            </a:lvl1pPr>
          </a:lstStyle>
          <a:p>
            <a:r>
              <a:rPr lang="de-DE" dirty="0"/>
              <a:t>Titelmasterformat durch Klicken bearbeiten</a:t>
            </a:r>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7320136" y="4615774"/>
            <a:ext cx="4176465" cy="1477944"/>
          </a:xfrm>
        </p:spPr>
        <p:txBody>
          <a:bodyPr/>
          <a:lstStyle>
            <a:lvl1pPr marL="0" indent="0" algn="l">
              <a:lnSpc>
                <a:spcPct val="100000"/>
              </a:lnSpc>
              <a:buNone/>
              <a:defRPr sz="23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
        <p:nvSpPr>
          <p:cNvPr id="12" name="Bildplatzhalter 5">
            <a:extLst>
              <a:ext uri="{FF2B5EF4-FFF2-40B4-BE49-F238E27FC236}">
                <a16:creationId xmlns:a16="http://schemas.microsoft.com/office/drawing/2014/main" id="{A615BE17-964A-477F-9A04-70EE1C2C258C}"/>
              </a:ext>
            </a:extLst>
          </p:cNvPr>
          <p:cNvSpPr>
            <a:spLocks noGrp="1"/>
          </p:cNvSpPr>
          <p:nvPr>
            <p:ph type="pic" sz="quarter" idx="14"/>
          </p:nvPr>
        </p:nvSpPr>
        <p:spPr bwMode="gray">
          <a:xfrm>
            <a:off x="623392" y="2373548"/>
            <a:ext cx="6336676" cy="3720170"/>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151129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mit Inhalt 1">
    <p:spTree>
      <p:nvGrpSpPr>
        <p:cNvPr id="1" name=""/>
        <p:cNvGrpSpPr/>
        <p:nvPr/>
      </p:nvGrpSpPr>
      <p:grpSpPr>
        <a:xfrm>
          <a:off x="0" y="0"/>
          <a:ext cx="0" cy="0"/>
          <a:chOff x="0" y="0"/>
          <a:chExt cx="0" cy="0"/>
        </a:xfrm>
      </p:grpSpPr>
      <p:graphicFrame>
        <p:nvGraphicFramePr>
          <p:cNvPr id="23" name="Tabelle 5">
            <a:extLst>
              <a:ext uri="{FF2B5EF4-FFF2-40B4-BE49-F238E27FC236}">
                <a16:creationId xmlns:a16="http://schemas.microsoft.com/office/drawing/2014/main" id="{908759A0-265C-47D7-BB1E-1FCEE88C274B}"/>
              </a:ext>
            </a:extLst>
          </p:cNvPr>
          <p:cNvGraphicFramePr>
            <a:graphicFrameLocks noGrp="1"/>
          </p:cNvGraphicFramePr>
          <p:nvPr userDrawn="1"/>
        </p:nvGraphicFramePr>
        <p:xfrm>
          <a:off x="191344" y="980728"/>
          <a:ext cx="11665298" cy="5472608"/>
        </p:xfrm>
        <a:graphic>
          <a:graphicData uri="http://schemas.openxmlformats.org/drawingml/2006/table">
            <a:tbl>
              <a:tblPr firstRow="1" bandRow="1">
                <a:tableStyleId>{5940675A-B579-460E-94D1-54222C63F5DA}</a:tableStyleId>
              </a:tblPr>
              <a:tblGrid>
                <a:gridCol w="289821">
                  <a:extLst>
                    <a:ext uri="{9D8B030D-6E8A-4147-A177-3AD203B41FA5}">
                      <a16:colId xmlns:a16="http://schemas.microsoft.com/office/drawing/2014/main" val="3558150149"/>
                    </a:ext>
                  </a:extLst>
                </a:gridCol>
                <a:gridCol w="4537200">
                  <a:extLst>
                    <a:ext uri="{9D8B030D-6E8A-4147-A177-3AD203B41FA5}">
                      <a16:colId xmlns:a16="http://schemas.microsoft.com/office/drawing/2014/main" val="1103598787"/>
                    </a:ext>
                  </a:extLst>
                </a:gridCol>
                <a:gridCol w="6838277">
                  <a:extLst>
                    <a:ext uri="{9D8B030D-6E8A-4147-A177-3AD203B41FA5}">
                      <a16:colId xmlns:a16="http://schemas.microsoft.com/office/drawing/2014/main" val="2771480486"/>
                    </a:ext>
                  </a:extLst>
                </a:gridCol>
              </a:tblGrid>
              <a:tr h="2340260">
                <a:tc gridSpan="2">
                  <a:txBody>
                    <a:bodyPr/>
                    <a:lstStyle/>
                    <a:p>
                      <a:endParaRPr lang="de-DE" dirty="0"/>
                    </a:p>
                  </a:txBody>
                  <a:tcPr>
                    <a:lnL w="38100" cap="flat" cmpd="sng" algn="ctr">
                      <a:solidFill>
                        <a:schemeClr val="accent4"/>
                      </a:solid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de-DE" dirty="0"/>
                    </a:p>
                  </a:txBody>
                  <a:tcPr>
                    <a:lnL w="38100" cap="flat" cmpd="sng" algn="ctr">
                      <a:no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de-D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05000742"/>
                  </a:ext>
                </a:extLst>
              </a:tr>
              <a:tr h="3132348">
                <a:tc>
                  <a:txBody>
                    <a:bodyPr/>
                    <a:lstStyle/>
                    <a:p>
                      <a:endParaRPr lang="de-DE" dirty="0"/>
                    </a:p>
                  </a:txBody>
                  <a:tcPr>
                    <a:lnL w="12700" cmpd="sng">
                      <a:noFill/>
                    </a:lnL>
                    <a:lnR w="381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lang="de-DE" dirty="0"/>
                    </a:p>
                  </a:txBody>
                  <a:tcPr>
                    <a:lnL w="38100" cap="flat" cmpd="sng" algn="ctr">
                      <a:noFill/>
                      <a:prstDash val="solid"/>
                      <a:round/>
                      <a:headEnd type="none" w="med" len="med"/>
                      <a:tailEnd type="none" w="med" len="med"/>
                    </a:lnL>
                    <a:lnR w="38100" cap="flat" cmpd="sng" algn="ctr">
                      <a:solidFill>
                        <a:schemeClr val="accent1"/>
                      </a:solidFill>
                      <a:prstDash val="solid"/>
                      <a:round/>
                      <a:headEnd type="none" w="med" len="med"/>
                      <a:tailEnd type="none" w="med" len="med"/>
                    </a:lnR>
                    <a:lnT w="12700" cmpd="sng">
                      <a:noFill/>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dirty="0"/>
                    </a:p>
                  </a:txBody>
                  <a:tcPr>
                    <a:lnL w="12700" cmpd="sng">
                      <a:noFill/>
                    </a:lnL>
                    <a:lnT w="12700" cmpd="sng">
                      <a:noFill/>
                    </a:lnT>
                  </a:tcPr>
                </a:tc>
                <a:extLst>
                  <a:ext uri="{0D108BD9-81ED-4DB2-BD59-A6C34878D82A}">
                    <a16:rowId xmlns:a16="http://schemas.microsoft.com/office/drawing/2014/main" val="3005782944"/>
                  </a:ext>
                </a:extLst>
              </a:tr>
            </a:tbl>
          </a:graphicData>
        </a:graphic>
      </p:graphicFrame>
      <p:sp>
        <p:nvSpPr>
          <p:cNvPr id="6" name="Titel 1">
            <a:extLst>
              <a:ext uri="{FF2B5EF4-FFF2-40B4-BE49-F238E27FC236}">
                <a16:creationId xmlns:a16="http://schemas.microsoft.com/office/drawing/2014/main" id="{858ACE4E-BCC9-4669-828D-83F4912496B7}"/>
              </a:ext>
            </a:extLst>
          </p:cNvPr>
          <p:cNvSpPr>
            <a:spLocks noGrp="1"/>
          </p:cNvSpPr>
          <p:nvPr>
            <p:ph type="title" hasCustomPrompt="1"/>
          </p:nvPr>
        </p:nvSpPr>
        <p:spPr bwMode="gray">
          <a:xfrm>
            <a:off x="479376" y="1196752"/>
            <a:ext cx="11089231" cy="590478"/>
          </a:xfrm>
        </p:spPr>
        <p:txBody>
          <a:bodyPr/>
          <a:lstStyle>
            <a:lvl1pPr>
              <a:defRPr/>
            </a:lvl1pPr>
          </a:lstStyle>
          <a:p>
            <a:r>
              <a:rPr lang="de-DE" dirty="0"/>
              <a:t>Überschrift</a:t>
            </a:r>
          </a:p>
        </p:txBody>
      </p:sp>
      <p:sp>
        <p:nvSpPr>
          <p:cNvPr id="7" name="Inhaltsplatzhalter 2">
            <a:extLst>
              <a:ext uri="{FF2B5EF4-FFF2-40B4-BE49-F238E27FC236}">
                <a16:creationId xmlns:a16="http://schemas.microsoft.com/office/drawing/2014/main" id="{184164D6-F6BD-4C63-A6A8-D72A5735E9AE}"/>
              </a:ext>
            </a:extLst>
          </p:cNvPr>
          <p:cNvSpPr>
            <a:spLocks noGrp="1"/>
          </p:cNvSpPr>
          <p:nvPr>
            <p:ph idx="1"/>
          </p:nvPr>
        </p:nvSpPr>
        <p:spPr bwMode="gray">
          <a:xfrm>
            <a:off x="479375" y="2414753"/>
            <a:ext cx="11089232" cy="3678543"/>
          </a:xfrm>
        </p:spPr>
        <p:txBody>
          <a:bodyPr/>
          <a:lstStyle>
            <a:lvl1pPr>
              <a:spcBef>
                <a:spcPts val="600"/>
              </a:spcBef>
              <a:spcAft>
                <a:spcPts val="300"/>
              </a:spcAft>
              <a:defRPr/>
            </a:lvl1pPr>
            <a:lvl2pPr>
              <a:spcAft>
                <a:spcPts val="300"/>
              </a:spcAft>
              <a:defRPr/>
            </a:lvl2pPr>
            <a:lvl3pPr>
              <a:spcAft>
                <a:spcPts val="300"/>
              </a:spcAft>
              <a:defRPr/>
            </a:lvl3pPr>
            <a:lvl4pPr>
              <a:spcAft>
                <a:spcPts val="300"/>
              </a:spcAft>
              <a:defRPr/>
            </a:lvl4pPr>
            <a:lvl5pPr>
              <a:spcAft>
                <a:spcPts val="300"/>
              </a:spcAft>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7">
            <a:extLst>
              <a:ext uri="{FF2B5EF4-FFF2-40B4-BE49-F238E27FC236}">
                <a16:creationId xmlns:a16="http://schemas.microsoft.com/office/drawing/2014/main" id="{BCD56355-049C-40F8-A0BB-3F850B4E1EFB}"/>
              </a:ext>
            </a:extLst>
          </p:cNvPr>
          <p:cNvSpPr>
            <a:spLocks noGrp="1"/>
          </p:cNvSpPr>
          <p:nvPr>
            <p:ph type="body" sz="quarter" idx="13" hasCustomPrompt="1"/>
          </p:nvPr>
        </p:nvSpPr>
        <p:spPr bwMode="gray">
          <a:xfrm>
            <a:off x="479376" y="1765195"/>
            <a:ext cx="11089231" cy="492568"/>
          </a:xfrm>
        </p:spPr>
        <p:txBody>
          <a:bodyPr/>
          <a:lstStyle>
            <a:lvl1pPr marL="0" indent="0">
              <a:lnSpc>
                <a:spcPct val="100000"/>
              </a:lnSpc>
              <a:buNone/>
              <a:defRPr sz="2300" spc="40" baseline="0"/>
            </a:lvl1pPr>
          </a:lstStyle>
          <a:p>
            <a:pPr lvl="0"/>
            <a:r>
              <a:rPr lang="de-DE" dirty="0"/>
              <a:t>Unterüberschrift</a:t>
            </a:r>
          </a:p>
        </p:txBody>
      </p:sp>
      <p:sp>
        <p:nvSpPr>
          <p:cNvPr id="9" name="Textplatzhalter 8">
            <a:extLst>
              <a:ext uri="{FF2B5EF4-FFF2-40B4-BE49-F238E27FC236}">
                <a16:creationId xmlns:a16="http://schemas.microsoft.com/office/drawing/2014/main" id="{A4A60743-BCE7-456B-BE91-5E6D606D66A6}"/>
              </a:ext>
            </a:extLst>
          </p:cNvPr>
          <p:cNvSpPr>
            <a:spLocks noGrp="1"/>
          </p:cNvSpPr>
          <p:nvPr>
            <p:ph type="body" sz="quarter" idx="14" hasCustomPrompt="1"/>
          </p:nvPr>
        </p:nvSpPr>
        <p:spPr>
          <a:xfrm>
            <a:off x="479376" y="6165304"/>
            <a:ext cx="11089232" cy="288032"/>
          </a:xfrm>
        </p:spPr>
        <p:txBody>
          <a:bodyPr/>
          <a:lstStyle>
            <a:lvl1pPr marL="0" indent="0">
              <a:buNone/>
              <a:defRPr sz="800"/>
            </a:lvl1pPr>
          </a:lstStyle>
          <a:p>
            <a:pPr lvl="0"/>
            <a:r>
              <a:rPr lang="de-DE" dirty="0"/>
              <a:t>Quellen</a:t>
            </a:r>
          </a:p>
        </p:txBody>
      </p:sp>
    </p:spTree>
    <p:extLst>
      <p:ext uri="{BB962C8B-B14F-4D97-AF65-F5344CB8AC3E}">
        <p14:creationId xmlns:p14="http://schemas.microsoft.com/office/powerpoint/2010/main" val="936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mit Inhalt 2">
    <p:spTree>
      <p:nvGrpSpPr>
        <p:cNvPr id="1" name=""/>
        <p:cNvGrpSpPr/>
        <p:nvPr/>
      </p:nvGrpSpPr>
      <p:grpSpPr>
        <a:xfrm>
          <a:off x="0" y="0"/>
          <a:ext cx="0" cy="0"/>
          <a:chOff x="0" y="0"/>
          <a:chExt cx="0" cy="0"/>
        </a:xfrm>
      </p:grpSpPr>
      <p:graphicFrame>
        <p:nvGraphicFramePr>
          <p:cNvPr id="23" name="Tabelle 5">
            <a:extLst>
              <a:ext uri="{FF2B5EF4-FFF2-40B4-BE49-F238E27FC236}">
                <a16:creationId xmlns:a16="http://schemas.microsoft.com/office/drawing/2014/main" id="{908759A0-265C-47D7-BB1E-1FCEE88C274B}"/>
              </a:ext>
            </a:extLst>
          </p:cNvPr>
          <p:cNvGraphicFramePr>
            <a:graphicFrameLocks noGrp="1"/>
          </p:cNvGraphicFramePr>
          <p:nvPr userDrawn="1"/>
        </p:nvGraphicFramePr>
        <p:xfrm>
          <a:off x="191344" y="332656"/>
          <a:ext cx="11665298" cy="6120680"/>
        </p:xfrm>
        <a:graphic>
          <a:graphicData uri="http://schemas.openxmlformats.org/drawingml/2006/table">
            <a:tbl>
              <a:tblPr firstRow="1" bandRow="1">
                <a:tableStyleId>{5940675A-B579-460E-94D1-54222C63F5DA}</a:tableStyleId>
              </a:tblPr>
              <a:tblGrid>
                <a:gridCol w="289821">
                  <a:extLst>
                    <a:ext uri="{9D8B030D-6E8A-4147-A177-3AD203B41FA5}">
                      <a16:colId xmlns:a16="http://schemas.microsoft.com/office/drawing/2014/main" val="3558150149"/>
                    </a:ext>
                  </a:extLst>
                </a:gridCol>
                <a:gridCol w="4537200">
                  <a:extLst>
                    <a:ext uri="{9D8B030D-6E8A-4147-A177-3AD203B41FA5}">
                      <a16:colId xmlns:a16="http://schemas.microsoft.com/office/drawing/2014/main" val="1103598787"/>
                    </a:ext>
                  </a:extLst>
                </a:gridCol>
                <a:gridCol w="6838277">
                  <a:extLst>
                    <a:ext uri="{9D8B030D-6E8A-4147-A177-3AD203B41FA5}">
                      <a16:colId xmlns:a16="http://schemas.microsoft.com/office/drawing/2014/main" val="2771480486"/>
                    </a:ext>
                  </a:extLst>
                </a:gridCol>
              </a:tblGrid>
              <a:tr h="2617396">
                <a:tc gridSpan="2">
                  <a:txBody>
                    <a:bodyPr/>
                    <a:lstStyle/>
                    <a:p>
                      <a:endParaRPr lang="de-DE" dirty="0"/>
                    </a:p>
                  </a:txBody>
                  <a:tcPr>
                    <a:lnL w="38100" cap="flat" cmpd="sng" algn="ctr">
                      <a:solidFill>
                        <a:schemeClr val="accent4"/>
                      </a:solid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de-DE" dirty="0"/>
                    </a:p>
                  </a:txBody>
                  <a:tcPr>
                    <a:lnL w="38100" cap="flat" cmpd="sng" algn="ctr">
                      <a:no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de-D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05000742"/>
                  </a:ext>
                </a:extLst>
              </a:tr>
              <a:tr h="3503284">
                <a:tc>
                  <a:txBody>
                    <a:bodyPr/>
                    <a:lstStyle/>
                    <a:p>
                      <a:endParaRPr lang="de-DE" dirty="0"/>
                    </a:p>
                  </a:txBody>
                  <a:tcPr>
                    <a:lnL w="12700" cmpd="sng">
                      <a:noFill/>
                    </a:lnL>
                    <a:lnR w="381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lang="de-DE" dirty="0"/>
                    </a:p>
                  </a:txBody>
                  <a:tcPr>
                    <a:lnL w="38100" cap="flat" cmpd="sng" algn="ctr">
                      <a:noFill/>
                      <a:prstDash val="solid"/>
                      <a:round/>
                      <a:headEnd type="none" w="med" len="med"/>
                      <a:tailEnd type="none" w="med" len="med"/>
                    </a:lnL>
                    <a:lnR w="38100" cap="flat" cmpd="sng" algn="ctr">
                      <a:solidFill>
                        <a:schemeClr val="accent1"/>
                      </a:solidFill>
                      <a:prstDash val="solid"/>
                      <a:round/>
                      <a:headEnd type="none" w="med" len="med"/>
                      <a:tailEnd type="none" w="med" len="med"/>
                    </a:lnR>
                    <a:lnT w="12700" cmpd="sng">
                      <a:noFill/>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dirty="0"/>
                    </a:p>
                  </a:txBody>
                  <a:tcPr>
                    <a:lnL w="12700" cmpd="sng">
                      <a:noFill/>
                    </a:lnL>
                    <a:lnT w="12700" cmpd="sng">
                      <a:noFill/>
                    </a:lnT>
                  </a:tcPr>
                </a:tc>
                <a:extLst>
                  <a:ext uri="{0D108BD9-81ED-4DB2-BD59-A6C34878D82A}">
                    <a16:rowId xmlns:a16="http://schemas.microsoft.com/office/drawing/2014/main" val="3005782944"/>
                  </a:ext>
                </a:extLst>
              </a:tr>
            </a:tbl>
          </a:graphicData>
        </a:graphic>
      </p:graphicFrame>
      <p:sp>
        <p:nvSpPr>
          <p:cNvPr id="6" name="Titel 1">
            <a:extLst>
              <a:ext uri="{FF2B5EF4-FFF2-40B4-BE49-F238E27FC236}">
                <a16:creationId xmlns:a16="http://schemas.microsoft.com/office/drawing/2014/main" id="{858ACE4E-BCC9-4669-828D-83F4912496B7}"/>
              </a:ext>
            </a:extLst>
          </p:cNvPr>
          <p:cNvSpPr>
            <a:spLocks noGrp="1"/>
          </p:cNvSpPr>
          <p:nvPr>
            <p:ph type="title" hasCustomPrompt="1"/>
          </p:nvPr>
        </p:nvSpPr>
        <p:spPr bwMode="gray">
          <a:xfrm>
            <a:off x="479375" y="1196752"/>
            <a:ext cx="11089234" cy="590478"/>
          </a:xfrm>
        </p:spPr>
        <p:txBody>
          <a:bodyPr/>
          <a:lstStyle>
            <a:lvl1pPr>
              <a:defRPr/>
            </a:lvl1pPr>
          </a:lstStyle>
          <a:p>
            <a:r>
              <a:rPr lang="de-DE" dirty="0"/>
              <a:t>Überschrift</a:t>
            </a:r>
          </a:p>
        </p:txBody>
      </p:sp>
      <p:sp>
        <p:nvSpPr>
          <p:cNvPr id="7" name="Inhaltsplatzhalter 2">
            <a:extLst>
              <a:ext uri="{FF2B5EF4-FFF2-40B4-BE49-F238E27FC236}">
                <a16:creationId xmlns:a16="http://schemas.microsoft.com/office/drawing/2014/main" id="{184164D6-F6BD-4C63-A6A8-D72A5735E9AE}"/>
              </a:ext>
            </a:extLst>
          </p:cNvPr>
          <p:cNvSpPr>
            <a:spLocks noGrp="1"/>
          </p:cNvSpPr>
          <p:nvPr>
            <p:ph idx="1"/>
          </p:nvPr>
        </p:nvSpPr>
        <p:spPr bwMode="gray">
          <a:xfrm>
            <a:off x="479375" y="2414753"/>
            <a:ext cx="11089233" cy="3678543"/>
          </a:xfrm>
        </p:spPr>
        <p:txBody>
          <a:bodyPr/>
          <a:lstStyle>
            <a:lvl1pPr>
              <a:spcBef>
                <a:spcPts val="600"/>
              </a:spcBef>
              <a:spcAft>
                <a:spcPts val="300"/>
              </a:spcAft>
              <a:defRPr/>
            </a:lvl1pPr>
            <a:lvl2pPr>
              <a:spcAft>
                <a:spcPts val="300"/>
              </a:spcAft>
              <a:defRPr/>
            </a:lvl2pPr>
            <a:lvl3pPr>
              <a:spcAft>
                <a:spcPts val="300"/>
              </a:spcAft>
              <a:defRPr/>
            </a:lvl3pPr>
            <a:lvl4pPr>
              <a:spcAft>
                <a:spcPts val="300"/>
              </a:spcAft>
              <a:defRPr/>
            </a:lvl4pPr>
            <a:lvl5pPr>
              <a:spcAft>
                <a:spcPts val="300"/>
              </a:spcAft>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7">
            <a:extLst>
              <a:ext uri="{FF2B5EF4-FFF2-40B4-BE49-F238E27FC236}">
                <a16:creationId xmlns:a16="http://schemas.microsoft.com/office/drawing/2014/main" id="{25FD6291-DC80-4678-BF20-F9AF3932F5C6}"/>
              </a:ext>
            </a:extLst>
          </p:cNvPr>
          <p:cNvSpPr>
            <a:spLocks noGrp="1"/>
          </p:cNvSpPr>
          <p:nvPr>
            <p:ph type="body" sz="quarter" idx="13" hasCustomPrompt="1"/>
          </p:nvPr>
        </p:nvSpPr>
        <p:spPr bwMode="gray">
          <a:xfrm>
            <a:off x="479375" y="1765195"/>
            <a:ext cx="11089234" cy="492568"/>
          </a:xfrm>
        </p:spPr>
        <p:txBody>
          <a:bodyPr/>
          <a:lstStyle>
            <a:lvl1pPr marL="0" indent="0">
              <a:lnSpc>
                <a:spcPct val="100000"/>
              </a:lnSpc>
              <a:buNone/>
              <a:defRPr sz="2300" spc="40" baseline="0"/>
            </a:lvl1pPr>
          </a:lstStyle>
          <a:p>
            <a:pPr lvl="0"/>
            <a:r>
              <a:rPr lang="de-DE" dirty="0"/>
              <a:t>Unterüberschrift</a:t>
            </a:r>
          </a:p>
        </p:txBody>
      </p:sp>
      <p:sp>
        <p:nvSpPr>
          <p:cNvPr id="8" name="Textplatzhalter 8">
            <a:extLst>
              <a:ext uri="{FF2B5EF4-FFF2-40B4-BE49-F238E27FC236}">
                <a16:creationId xmlns:a16="http://schemas.microsoft.com/office/drawing/2014/main" id="{5B687C07-151B-4EE3-BA56-7AE5401F6E27}"/>
              </a:ext>
            </a:extLst>
          </p:cNvPr>
          <p:cNvSpPr>
            <a:spLocks noGrp="1"/>
          </p:cNvSpPr>
          <p:nvPr>
            <p:ph type="body" sz="quarter" idx="14" hasCustomPrompt="1"/>
          </p:nvPr>
        </p:nvSpPr>
        <p:spPr>
          <a:xfrm>
            <a:off x="479376" y="6165304"/>
            <a:ext cx="11089232" cy="288032"/>
          </a:xfrm>
        </p:spPr>
        <p:txBody>
          <a:bodyPr/>
          <a:lstStyle>
            <a:lvl1pPr marL="0" indent="0">
              <a:buNone/>
              <a:defRPr sz="800"/>
            </a:lvl1pPr>
          </a:lstStyle>
          <a:p>
            <a:pPr lvl="0"/>
            <a:r>
              <a:rPr lang="de-DE" dirty="0"/>
              <a:t>Quellen</a:t>
            </a:r>
          </a:p>
        </p:txBody>
      </p:sp>
    </p:spTree>
    <p:extLst>
      <p:ext uri="{BB962C8B-B14F-4D97-AF65-F5344CB8AC3E}">
        <p14:creationId xmlns:p14="http://schemas.microsoft.com/office/powerpoint/2010/main" val="1361414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 mit zwei Inhalten">
    <p:spTree>
      <p:nvGrpSpPr>
        <p:cNvPr id="1" name=""/>
        <p:cNvGrpSpPr/>
        <p:nvPr/>
      </p:nvGrpSpPr>
      <p:grpSpPr>
        <a:xfrm>
          <a:off x="0" y="0"/>
          <a:ext cx="0" cy="0"/>
          <a:chOff x="0" y="0"/>
          <a:chExt cx="0" cy="0"/>
        </a:xfrm>
      </p:grpSpPr>
      <p:graphicFrame>
        <p:nvGraphicFramePr>
          <p:cNvPr id="23" name="Tabelle 5">
            <a:extLst>
              <a:ext uri="{FF2B5EF4-FFF2-40B4-BE49-F238E27FC236}">
                <a16:creationId xmlns:a16="http://schemas.microsoft.com/office/drawing/2014/main" id="{908759A0-265C-47D7-BB1E-1FCEE88C274B}"/>
              </a:ext>
            </a:extLst>
          </p:cNvPr>
          <p:cNvGraphicFramePr>
            <a:graphicFrameLocks noGrp="1"/>
          </p:cNvGraphicFramePr>
          <p:nvPr userDrawn="1"/>
        </p:nvGraphicFramePr>
        <p:xfrm>
          <a:off x="191344" y="332656"/>
          <a:ext cx="11665298" cy="6120680"/>
        </p:xfrm>
        <a:graphic>
          <a:graphicData uri="http://schemas.openxmlformats.org/drawingml/2006/table">
            <a:tbl>
              <a:tblPr firstRow="1" bandRow="1">
                <a:tableStyleId>{5940675A-B579-460E-94D1-54222C63F5DA}</a:tableStyleId>
              </a:tblPr>
              <a:tblGrid>
                <a:gridCol w="289821">
                  <a:extLst>
                    <a:ext uri="{9D8B030D-6E8A-4147-A177-3AD203B41FA5}">
                      <a16:colId xmlns:a16="http://schemas.microsoft.com/office/drawing/2014/main" val="3558150149"/>
                    </a:ext>
                  </a:extLst>
                </a:gridCol>
                <a:gridCol w="4537200">
                  <a:extLst>
                    <a:ext uri="{9D8B030D-6E8A-4147-A177-3AD203B41FA5}">
                      <a16:colId xmlns:a16="http://schemas.microsoft.com/office/drawing/2014/main" val="1103598787"/>
                    </a:ext>
                  </a:extLst>
                </a:gridCol>
                <a:gridCol w="6838277">
                  <a:extLst>
                    <a:ext uri="{9D8B030D-6E8A-4147-A177-3AD203B41FA5}">
                      <a16:colId xmlns:a16="http://schemas.microsoft.com/office/drawing/2014/main" val="2771480486"/>
                    </a:ext>
                  </a:extLst>
                </a:gridCol>
              </a:tblGrid>
              <a:tr h="2617396">
                <a:tc gridSpan="2">
                  <a:txBody>
                    <a:bodyPr/>
                    <a:lstStyle/>
                    <a:p>
                      <a:endParaRPr lang="de-DE" dirty="0"/>
                    </a:p>
                  </a:txBody>
                  <a:tcPr>
                    <a:lnL w="38100" cap="flat" cmpd="sng" algn="ctr">
                      <a:solidFill>
                        <a:schemeClr val="accent4"/>
                      </a:solid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de-DE" dirty="0"/>
                    </a:p>
                  </a:txBody>
                  <a:tcPr>
                    <a:lnL w="38100" cap="flat" cmpd="sng" algn="ctr">
                      <a:no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de-D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05000742"/>
                  </a:ext>
                </a:extLst>
              </a:tr>
              <a:tr h="3503284">
                <a:tc>
                  <a:txBody>
                    <a:bodyPr/>
                    <a:lstStyle/>
                    <a:p>
                      <a:endParaRPr lang="de-DE" dirty="0"/>
                    </a:p>
                  </a:txBody>
                  <a:tcPr>
                    <a:lnL w="12700" cmpd="sng">
                      <a:noFill/>
                    </a:lnL>
                    <a:lnR w="381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lang="de-DE" dirty="0"/>
                    </a:p>
                  </a:txBody>
                  <a:tcPr>
                    <a:lnL w="38100" cap="flat" cmpd="sng" algn="ctr">
                      <a:noFill/>
                      <a:prstDash val="solid"/>
                      <a:round/>
                      <a:headEnd type="none" w="med" len="med"/>
                      <a:tailEnd type="none" w="med" len="med"/>
                    </a:lnL>
                    <a:lnR w="38100" cap="flat" cmpd="sng" algn="ctr">
                      <a:solidFill>
                        <a:schemeClr val="accent1"/>
                      </a:solidFill>
                      <a:prstDash val="solid"/>
                      <a:round/>
                      <a:headEnd type="none" w="med" len="med"/>
                      <a:tailEnd type="none" w="med" len="med"/>
                    </a:lnR>
                    <a:lnT w="12700" cmpd="sng">
                      <a:noFill/>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dirty="0"/>
                    </a:p>
                  </a:txBody>
                  <a:tcPr>
                    <a:lnL w="12700" cmpd="sng">
                      <a:noFill/>
                    </a:lnL>
                    <a:lnT w="12700" cmpd="sng">
                      <a:noFill/>
                    </a:lnT>
                  </a:tcPr>
                </a:tc>
                <a:extLst>
                  <a:ext uri="{0D108BD9-81ED-4DB2-BD59-A6C34878D82A}">
                    <a16:rowId xmlns:a16="http://schemas.microsoft.com/office/drawing/2014/main" val="3005782944"/>
                  </a:ext>
                </a:extLst>
              </a:tr>
            </a:tbl>
          </a:graphicData>
        </a:graphic>
      </p:graphicFrame>
      <p:sp>
        <p:nvSpPr>
          <p:cNvPr id="6" name="Titel 1">
            <a:extLst>
              <a:ext uri="{FF2B5EF4-FFF2-40B4-BE49-F238E27FC236}">
                <a16:creationId xmlns:a16="http://schemas.microsoft.com/office/drawing/2014/main" id="{858ACE4E-BCC9-4669-828D-83F4912496B7}"/>
              </a:ext>
            </a:extLst>
          </p:cNvPr>
          <p:cNvSpPr>
            <a:spLocks noGrp="1"/>
          </p:cNvSpPr>
          <p:nvPr>
            <p:ph type="title" hasCustomPrompt="1"/>
          </p:nvPr>
        </p:nvSpPr>
        <p:spPr bwMode="gray">
          <a:xfrm>
            <a:off x="479375" y="1196752"/>
            <a:ext cx="11089234" cy="590478"/>
          </a:xfrm>
        </p:spPr>
        <p:txBody>
          <a:bodyPr/>
          <a:lstStyle>
            <a:lvl1pPr>
              <a:defRPr/>
            </a:lvl1pPr>
          </a:lstStyle>
          <a:p>
            <a:r>
              <a:rPr lang="de-DE" dirty="0"/>
              <a:t>Überschrift</a:t>
            </a:r>
          </a:p>
        </p:txBody>
      </p:sp>
      <p:sp>
        <p:nvSpPr>
          <p:cNvPr id="7" name="Inhaltsplatzhalter 2">
            <a:extLst>
              <a:ext uri="{FF2B5EF4-FFF2-40B4-BE49-F238E27FC236}">
                <a16:creationId xmlns:a16="http://schemas.microsoft.com/office/drawing/2014/main" id="{184164D6-F6BD-4C63-A6A8-D72A5735E9AE}"/>
              </a:ext>
            </a:extLst>
          </p:cNvPr>
          <p:cNvSpPr>
            <a:spLocks noGrp="1"/>
          </p:cNvSpPr>
          <p:nvPr>
            <p:ph idx="1"/>
          </p:nvPr>
        </p:nvSpPr>
        <p:spPr bwMode="gray">
          <a:xfrm>
            <a:off x="479375" y="2414753"/>
            <a:ext cx="5486707" cy="3678543"/>
          </a:xfrm>
        </p:spPr>
        <p:txBody>
          <a:bodyPr/>
          <a:lstStyle>
            <a:lvl1pPr>
              <a:spcBef>
                <a:spcPts val="600"/>
              </a:spcBef>
              <a:spcAft>
                <a:spcPts val="300"/>
              </a:spcAft>
              <a:defRPr/>
            </a:lvl1pPr>
            <a:lvl2pPr>
              <a:spcAft>
                <a:spcPts val="300"/>
              </a:spcAft>
              <a:defRPr/>
            </a:lvl2pPr>
            <a:lvl3pPr>
              <a:spcAft>
                <a:spcPts val="300"/>
              </a:spcAft>
              <a:defRPr/>
            </a:lvl3pPr>
            <a:lvl4pPr>
              <a:spcAft>
                <a:spcPts val="300"/>
              </a:spcAft>
              <a:defRPr/>
            </a:lvl4pPr>
            <a:lvl5pPr>
              <a:spcAft>
                <a:spcPts val="300"/>
              </a:spcAft>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7">
            <a:extLst>
              <a:ext uri="{FF2B5EF4-FFF2-40B4-BE49-F238E27FC236}">
                <a16:creationId xmlns:a16="http://schemas.microsoft.com/office/drawing/2014/main" id="{25FD6291-DC80-4678-BF20-F9AF3932F5C6}"/>
              </a:ext>
            </a:extLst>
          </p:cNvPr>
          <p:cNvSpPr>
            <a:spLocks noGrp="1"/>
          </p:cNvSpPr>
          <p:nvPr>
            <p:ph type="body" sz="quarter" idx="13" hasCustomPrompt="1"/>
          </p:nvPr>
        </p:nvSpPr>
        <p:spPr bwMode="gray">
          <a:xfrm>
            <a:off x="479375" y="1765195"/>
            <a:ext cx="11089234" cy="492568"/>
          </a:xfrm>
        </p:spPr>
        <p:txBody>
          <a:bodyPr/>
          <a:lstStyle>
            <a:lvl1pPr marL="0" indent="0">
              <a:lnSpc>
                <a:spcPct val="100000"/>
              </a:lnSpc>
              <a:buNone/>
              <a:defRPr sz="2300" spc="40" baseline="0"/>
            </a:lvl1pPr>
          </a:lstStyle>
          <a:p>
            <a:pPr lvl="0"/>
            <a:r>
              <a:rPr lang="de-DE" dirty="0"/>
              <a:t>Unterüberschrift</a:t>
            </a:r>
          </a:p>
        </p:txBody>
      </p:sp>
      <p:sp>
        <p:nvSpPr>
          <p:cNvPr id="8" name="Textplatzhalter 8">
            <a:extLst>
              <a:ext uri="{FF2B5EF4-FFF2-40B4-BE49-F238E27FC236}">
                <a16:creationId xmlns:a16="http://schemas.microsoft.com/office/drawing/2014/main" id="{5B687C07-151B-4EE3-BA56-7AE5401F6E27}"/>
              </a:ext>
            </a:extLst>
          </p:cNvPr>
          <p:cNvSpPr>
            <a:spLocks noGrp="1"/>
          </p:cNvSpPr>
          <p:nvPr>
            <p:ph type="body" sz="quarter" idx="14" hasCustomPrompt="1"/>
          </p:nvPr>
        </p:nvSpPr>
        <p:spPr>
          <a:xfrm>
            <a:off x="479376" y="6165304"/>
            <a:ext cx="11089232" cy="288032"/>
          </a:xfrm>
        </p:spPr>
        <p:txBody>
          <a:bodyPr/>
          <a:lstStyle>
            <a:lvl1pPr marL="0" indent="0">
              <a:buNone/>
              <a:defRPr sz="800"/>
            </a:lvl1pPr>
          </a:lstStyle>
          <a:p>
            <a:pPr lvl="0"/>
            <a:r>
              <a:rPr lang="de-DE" dirty="0"/>
              <a:t>Quellen</a:t>
            </a:r>
          </a:p>
        </p:txBody>
      </p:sp>
      <p:sp>
        <p:nvSpPr>
          <p:cNvPr id="9" name="Inhaltsplatzhalter 2">
            <a:extLst>
              <a:ext uri="{FF2B5EF4-FFF2-40B4-BE49-F238E27FC236}">
                <a16:creationId xmlns:a16="http://schemas.microsoft.com/office/drawing/2014/main" id="{54A18ED4-25EB-4AC2-9D05-3E181B4F02ED}"/>
              </a:ext>
            </a:extLst>
          </p:cNvPr>
          <p:cNvSpPr>
            <a:spLocks noGrp="1"/>
          </p:cNvSpPr>
          <p:nvPr>
            <p:ph idx="15"/>
          </p:nvPr>
        </p:nvSpPr>
        <p:spPr bwMode="gray">
          <a:xfrm>
            <a:off x="6096000" y="2414752"/>
            <a:ext cx="5486707" cy="3678543"/>
          </a:xfrm>
        </p:spPr>
        <p:txBody>
          <a:bodyPr/>
          <a:lstStyle>
            <a:lvl1pPr>
              <a:spcBef>
                <a:spcPts val="600"/>
              </a:spcBef>
              <a:spcAft>
                <a:spcPts val="300"/>
              </a:spcAft>
              <a:defRPr/>
            </a:lvl1pPr>
            <a:lvl2pPr>
              <a:spcAft>
                <a:spcPts val="300"/>
              </a:spcAft>
              <a:defRPr/>
            </a:lvl2pPr>
            <a:lvl3pPr>
              <a:spcAft>
                <a:spcPts val="300"/>
              </a:spcAft>
              <a:defRPr/>
            </a:lvl3pPr>
            <a:lvl4pPr>
              <a:spcAft>
                <a:spcPts val="300"/>
              </a:spcAft>
              <a:defRPr/>
            </a:lvl4pPr>
            <a:lvl5pPr>
              <a:spcAft>
                <a:spcPts val="300"/>
              </a:spcAft>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729231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Zwischentitel mit Bild">
    <p:spTree>
      <p:nvGrpSpPr>
        <p:cNvPr id="1" name=""/>
        <p:cNvGrpSpPr/>
        <p:nvPr/>
      </p:nvGrpSpPr>
      <p:grpSpPr>
        <a:xfrm>
          <a:off x="0" y="0"/>
          <a:ext cx="0" cy="0"/>
          <a:chOff x="0" y="0"/>
          <a:chExt cx="0" cy="0"/>
        </a:xfrm>
      </p:grpSpPr>
      <p:graphicFrame>
        <p:nvGraphicFramePr>
          <p:cNvPr id="23" name="Tabelle 5">
            <a:extLst>
              <a:ext uri="{FF2B5EF4-FFF2-40B4-BE49-F238E27FC236}">
                <a16:creationId xmlns:a16="http://schemas.microsoft.com/office/drawing/2014/main" id="{908759A0-265C-47D7-BB1E-1FCEE88C274B}"/>
              </a:ext>
            </a:extLst>
          </p:cNvPr>
          <p:cNvGraphicFramePr>
            <a:graphicFrameLocks noGrp="1"/>
          </p:cNvGraphicFramePr>
          <p:nvPr userDrawn="1"/>
        </p:nvGraphicFramePr>
        <p:xfrm>
          <a:off x="335360" y="1988840"/>
          <a:ext cx="6915851" cy="4464496"/>
        </p:xfrm>
        <a:graphic>
          <a:graphicData uri="http://schemas.openxmlformats.org/drawingml/2006/table">
            <a:tbl>
              <a:tblPr firstRow="1" bandRow="1">
                <a:tableStyleId>{5940675A-B579-460E-94D1-54222C63F5DA}</a:tableStyleId>
              </a:tblPr>
              <a:tblGrid>
                <a:gridCol w="285064">
                  <a:extLst>
                    <a:ext uri="{9D8B030D-6E8A-4147-A177-3AD203B41FA5}">
                      <a16:colId xmlns:a16="http://schemas.microsoft.com/office/drawing/2014/main" val="3558150149"/>
                    </a:ext>
                  </a:extLst>
                </a:gridCol>
                <a:gridCol w="2597294">
                  <a:extLst>
                    <a:ext uri="{9D8B030D-6E8A-4147-A177-3AD203B41FA5}">
                      <a16:colId xmlns:a16="http://schemas.microsoft.com/office/drawing/2014/main" val="1103598787"/>
                    </a:ext>
                  </a:extLst>
                </a:gridCol>
                <a:gridCol w="4033493">
                  <a:extLst>
                    <a:ext uri="{9D8B030D-6E8A-4147-A177-3AD203B41FA5}">
                      <a16:colId xmlns:a16="http://schemas.microsoft.com/office/drawing/2014/main" val="2771480486"/>
                    </a:ext>
                  </a:extLst>
                </a:gridCol>
              </a:tblGrid>
              <a:tr h="2232248">
                <a:tc gridSpan="2">
                  <a:txBody>
                    <a:bodyPr/>
                    <a:lstStyle/>
                    <a:p>
                      <a:endParaRPr lang="de-DE" dirty="0"/>
                    </a:p>
                  </a:txBody>
                  <a:tcPr>
                    <a:lnL w="38100" cap="flat" cmpd="sng" algn="ctr">
                      <a:solidFill>
                        <a:schemeClr val="accent4"/>
                      </a:solid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de-DE" dirty="0"/>
                    </a:p>
                  </a:txBody>
                  <a:tcPr>
                    <a:lnL w="38100" cap="flat" cmpd="sng" algn="ctr">
                      <a:no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de-D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05000742"/>
                  </a:ext>
                </a:extLst>
              </a:tr>
              <a:tr h="2232248">
                <a:tc>
                  <a:txBody>
                    <a:bodyPr/>
                    <a:lstStyle/>
                    <a:p>
                      <a:endParaRPr lang="de-DE" dirty="0"/>
                    </a:p>
                  </a:txBody>
                  <a:tcPr>
                    <a:lnL w="12700" cmpd="sng">
                      <a:noFill/>
                    </a:lnL>
                    <a:lnR w="381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lang="de-DE" dirty="0"/>
                    </a:p>
                  </a:txBody>
                  <a:tcPr>
                    <a:lnL w="38100" cap="flat" cmpd="sng" algn="ctr">
                      <a:noFill/>
                      <a:prstDash val="solid"/>
                      <a:round/>
                      <a:headEnd type="none" w="med" len="med"/>
                      <a:tailEnd type="none" w="med" len="med"/>
                    </a:lnL>
                    <a:lnR w="38100" cap="flat" cmpd="sng" algn="ctr">
                      <a:solidFill>
                        <a:schemeClr val="accent1"/>
                      </a:solidFill>
                      <a:prstDash val="solid"/>
                      <a:round/>
                      <a:headEnd type="none" w="med" len="med"/>
                      <a:tailEnd type="none" w="med" len="med"/>
                    </a:lnR>
                    <a:lnT w="12700" cmpd="sng">
                      <a:noFill/>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dirty="0"/>
                    </a:p>
                  </a:txBody>
                  <a:tcPr>
                    <a:lnL w="12700" cmpd="sng">
                      <a:noFill/>
                    </a:lnL>
                    <a:lnT w="12700" cmpd="sng">
                      <a:noFill/>
                    </a:lnT>
                  </a:tcPr>
                </a:tc>
                <a:extLst>
                  <a:ext uri="{0D108BD9-81ED-4DB2-BD59-A6C34878D82A}">
                    <a16:rowId xmlns:a16="http://schemas.microsoft.com/office/drawing/2014/main" val="3005782944"/>
                  </a:ext>
                </a:extLst>
              </a:tr>
            </a:tbl>
          </a:graphicData>
        </a:graphic>
      </p:graphicFrame>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7539243" y="2373548"/>
            <a:ext cx="3957357" cy="2171576"/>
          </a:xfrm>
        </p:spPr>
        <p:txBody>
          <a:bodyPr anchor="t"/>
          <a:lstStyle>
            <a:lvl1pPr algn="l">
              <a:defRPr sz="3600" spc="110" baseline="0"/>
            </a:lvl1pPr>
          </a:lstStyle>
          <a:p>
            <a:r>
              <a:rPr lang="de-DE" dirty="0"/>
              <a:t>Titelmasterformat durch Klicken bearbeiten</a:t>
            </a:r>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7539243" y="4615774"/>
            <a:ext cx="3957357" cy="1477944"/>
          </a:xfrm>
        </p:spPr>
        <p:txBody>
          <a:bodyPr/>
          <a:lstStyle>
            <a:lvl1pPr marL="0" indent="0" algn="l">
              <a:lnSpc>
                <a:spcPct val="100000"/>
              </a:lnSpc>
              <a:buNone/>
              <a:defRPr sz="23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
        <p:nvSpPr>
          <p:cNvPr id="12" name="Bildplatzhalter 5">
            <a:extLst>
              <a:ext uri="{FF2B5EF4-FFF2-40B4-BE49-F238E27FC236}">
                <a16:creationId xmlns:a16="http://schemas.microsoft.com/office/drawing/2014/main" id="{A615BE17-964A-477F-9A04-70EE1C2C258C}"/>
              </a:ext>
            </a:extLst>
          </p:cNvPr>
          <p:cNvSpPr>
            <a:spLocks noGrp="1"/>
          </p:cNvSpPr>
          <p:nvPr>
            <p:ph type="pic" sz="quarter" idx="14"/>
          </p:nvPr>
        </p:nvSpPr>
        <p:spPr bwMode="gray">
          <a:xfrm>
            <a:off x="623392" y="2373548"/>
            <a:ext cx="6336676" cy="3720170"/>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37336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wischentitel">
    <p:spTree>
      <p:nvGrpSpPr>
        <p:cNvPr id="1" name=""/>
        <p:cNvGrpSpPr/>
        <p:nvPr/>
      </p:nvGrpSpPr>
      <p:grpSpPr>
        <a:xfrm>
          <a:off x="0" y="0"/>
          <a:ext cx="0" cy="0"/>
          <a:chOff x="0" y="0"/>
          <a:chExt cx="0" cy="0"/>
        </a:xfrm>
      </p:grpSpPr>
      <p:graphicFrame>
        <p:nvGraphicFramePr>
          <p:cNvPr id="23" name="Tabelle 5">
            <a:extLst>
              <a:ext uri="{FF2B5EF4-FFF2-40B4-BE49-F238E27FC236}">
                <a16:creationId xmlns:a16="http://schemas.microsoft.com/office/drawing/2014/main" id="{E1E5E139-CB76-4FD0-BF97-A2287E4CB678}"/>
              </a:ext>
            </a:extLst>
          </p:cNvPr>
          <p:cNvGraphicFramePr>
            <a:graphicFrameLocks noGrp="1"/>
          </p:cNvGraphicFramePr>
          <p:nvPr userDrawn="1"/>
        </p:nvGraphicFramePr>
        <p:xfrm>
          <a:off x="1703512" y="1988840"/>
          <a:ext cx="10153130" cy="3096344"/>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3558150149"/>
                    </a:ext>
                  </a:extLst>
                </a:gridCol>
                <a:gridCol w="3841256">
                  <a:extLst>
                    <a:ext uri="{9D8B030D-6E8A-4147-A177-3AD203B41FA5}">
                      <a16:colId xmlns:a16="http://schemas.microsoft.com/office/drawing/2014/main" val="1103598787"/>
                    </a:ext>
                  </a:extLst>
                </a:gridCol>
                <a:gridCol w="5951834">
                  <a:extLst>
                    <a:ext uri="{9D8B030D-6E8A-4147-A177-3AD203B41FA5}">
                      <a16:colId xmlns:a16="http://schemas.microsoft.com/office/drawing/2014/main" val="2771480486"/>
                    </a:ext>
                  </a:extLst>
                </a:gridCol>
              </a:tblGrid>
              <a:tr h="1548172">
                <a:tc gridSpan="2">
                  <a:txBody>
                    <a:bodyPr/>
                    <a:lstStyle/>
                    <a:p>
                      <a:endParaRPr lang="de-DE" dirty="0"/>
                    </a:p>
                  </a:txBody>
                  <a:tcPr>
                    <a:lnL w="38100" cap="flat" cmpd="sng" algn="ctr">
                      <a:solidFill>
                        <a:schemeClr val="accent4"/>
                      </a:solid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de-DE" dirty="0"/>
                    </a:p>
                  </a:txBody>
                  <a:tcPr>
                    <a:lnL w="38100" cap="flat" cmpd="sng" algn="ctr">
                      <a:noFill/>
                      <a:prstDash val="solid"/>
                      <a:round/>
                      <a:headEnd type="none" w="med" len="med"/>
                      <a:tailEnd type="none" w="med" len="med"/>
                    </a:lnL>
                    <a:lnR w="12700" cmpd="sng">
                      <a:noFill/>
                    </a:lnR>
                    <a:lnT w="381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de-D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05000742"/>
                  </a:ext>
                </a:extLst>
              </a:tr>
              <a:tr h="1548172">
                <a:tc>
                  <a:txBody>
                    <a:bodyPr/>
                    <a:lstStyle/>
                    <a:p>
                      <a:endParaRPr lang="de-DE" dirty="0"/>
                    </a:p>
                  </a:txBody>
                  <a:tcPr>
                    <a:lnL w="12700" cmpd="sng">
                      <a:noFill/>
                    </a:lnL>
                    <a:lnR w="38100" cap="flat" cmpd="sng" algn="ctr">
                      <a:no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lang="de-DE" dirty="0"/>
                    </a:p>
                  </a:txBody>
                  <a:tcPr>
                    <a:lnL w="38100" cap="flat" cmpd="sng" algn="ctr">
                      <a:noFill/>
                      <a:prstDash val="solid"/>
                      <a:round/>
                      <a:headEnd type="none" w="med" len="med"/>
                      <a:tailEnd type="none" w="med" len="med"/>
                    </a:lnL>
                    <a:lnR w="38100" cap="flat" cmpd="sng" algn="ctr">
                      <a:solidFill>
                        <a:schemeClr val="accent1"/>
                      </a:solidFill>
                      <a:prstDash val="solid"/>
                      <a:round/>
                      <a:headEnd type="none" w="med" len="med"/>
                      <a:tailEnd type="none" w="med" len="med"/>
                    </a:lnR>
                    <a:lnT w="12700" cmpd="sng">
                      <a:noFill/>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dirty="0"/>
                    </a:p>
                  </a:txBody>
                  <a:tcPr>
                    <a:lnL w="12700" cmpd="sng">
                      <a:noFill/>
                    </a:lnL>
                    <a:lnT w="12700" cmpd="sng">
                      <a:noFill/>
                    </a:lnT>
                  </a:tcPr>
                </a:tc>
                <a:extLst>
                  <a:ext uri="{0D108BD9-81ED-4DB2-BD59-A6C34878D82A}">
                    <a16:rowId xmlns:a16="http://schemas.microsoft.com/office/drawing/2014/main" val="3005782944"/>
                  </a:ext>
                </a:extLst>
              </a:tr>
            </a:tbl>
          </a:graphicData>
        </a:graphic>
      </p:graphicFrame>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2027237" y="2373548"/>
            <a:ext cx="9469357" cy="1055663"/>
          </a:xfrm>
        </p:spPr>
        <p:txBody>
          <a:bodyPr anchor="t"/>
          <a:lstStyle>
            <a:lvl1pPr algn="l">
              <a:defRPr sz="3600" spc="110" baseline="0"/>
            </a:lvl1pPr>
          </a:lstStyle>
          <a:p>
            <a:r>
              <a:rPr lang="de-DE" dirty="0"/>
              <a:t>Titelmasterformat durch Klicken bearbeiten</a:t>
            </a:r>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2027237" y="3652644"/>
            <a:ext cx="9469351" cy="1055663"/>
          </a:xfrm>
        </p:spPr>
        <p:txBody>
          <a:bodyPr/>
          <a:lstStyle>
            <a:lvl1pPr marL="0" indent="0" algn="l">
              <a:lnSpc>
                <a:spcPct val="100000"/>
              </a:lnSpc>
              <a:buNone/>
              <a:defRPr sz="23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Tree>
    <p:extLst>
      <p:ext uri="{BB962C8B-B14F-4D97-AF65-F5344CB8AC3E}">
        <p14:creationId xmlns:p14="http://schemas.microsoft.com/office/powerpoint/2010/main" val="1862608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7078D-DB01-4ECB-8353-499E4EFB1B39}"/>
              </a:ext>
            </a:extLst>
          </p:cNvPr>
          <p:cNvSpPr>
            <a:spLocks noGrp="1"/>
          </p:cNvSpPr>
          <p:nvPr>
            <p:ph type="title" hasCustomPrompt="1"/>
          </p:nvPr>
        </p:nvSpPr>
        <p:spPr bwMode="gray">
          <a:xfrm>
            <a:off x="335360" y="1196752"/>
            <a:ext cx="11521280" cy="590478"/>
          </a:xfrm>
        </p:spPr>
        <p:txBody>
          <a:bodyPr/>
          <a:lstStyle>
            <a:lvl1pPr>
              <a:defRPr/>
            </a:lvl1pPr>
          </a:lstStyle>
          <a:p>
            <a:r>
              <a:rPr lang="de-DE" dirty="0"/>
              <a:t>Überschrift</a:t>
            </a:r>
          </a:p>
        </p:txBody>
      </p:sp>
      <p:sp>
        <p:nvSpPr>
          <p:cNvPr id="3" name="Inhaltsplatzhalter 2">
            <a:extLst>
              <a:ext uri="{FF2B5EF4-FFF2-40B4-BE49-F238E27FC236}">
                <a16:creationId xmlns:a16="http://schemas.microsoft.com/office/drawing/2014/main" id="{2A06C738-4815-43AC-96CD-8F8802538EAB}"/>
              </a:ext>
            </a:extLst>
          </p:cNvPr>
          <p:cNvSpPr>
            <a:spLocks noGrp="1"/>
          </p:cNvSpPr>
          <p:nvPr>
            <p:ph idx="1"/>
          </p:nvPr>
        </p:nvSpPr>
        <p:spPr bwMode="gray">
          <a:xfrm>
            <a:off x="335359" y="2414753"/>
            <a:ext cx="11521280" cy="3750742"/>
          </a:xfrm>
        </p:spPr>
        <p:txBody>
          <a:bodyPr/>
          <a:lstStyle>
            <a:lvl1pPr>
              <a:spcBef>
                <a:spcPts val="600"/>
              </a:spcBef>
              <a:spcAft>
                <a:spcPts val="300"/>
              </a:spcAft>
              <a:defRPr/>
            </a:lvl1pPr>
            <a:lvl2pPr>
              <a:spcAft>
                <a:spcPts val="300"/>
              </a:spcAft>
              <a:defRPr/>
            </a:lvl2pPr>
            <a:lvl3pPr>
              <a:spcAft>
                <a:spcPts val="300"/>
              </a:spcAft>
              <a:defRPr/>
            </a:lvl3pPr>
            <a:lvl4pPr>
              <a:spcAft>
                <a:spcPts val="300"/>
              </a:spcAft>
              <a:defRPr/>
            </a:lvl4pPr>
            <a:lvl5pPr>
              <a:spcAft>
                <a:spcPts val="300"/>
              </a:spcAft>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Textplatzhalter 7">
            <a:extLst>
              <a:ext uri="{FF2B5EF4-FFF2-40B4-BE49-F238E27FC236}">
                <a16:creationId xmlns:a16="http://schemas.microsoft.com/office/drawing/2014/main" id="{2B882475-F824-43AF-B19C-3578C663B6AB}"/>
              </a:ext>
            </a:extLst>
          </p:cNvPr>
          <p:cNvSpPr>
            <a:spLocks noGrp="1"/>
          </p:cNvSpPr>
          <p:nvPr>
            <p:ph type="body" sz="quarter" idx="13" hasCustomPrompt="1"/>
          </p:nvPr>
        </p:nvSpPr>
        <p:spPr bwMode="gray">
          <a:xfrm>
            <a:off x="335360" y="1765195"/>
            <a:ext cx="11521280" cy="492568"/>
          </a:xfrm>
        </p:spPr>
        <p:txBody>
          <a:bodyPr/>
          <a:lstStyle>
            <a:lvl1pPr marL="0" indent="0">
              <a:lnSpc>
                <a:spcPct val="100000"/>
              </a:lnSpc>
              <a:buNone/>
              <a:defRPr sz="2300" spc="40" baseline="0"/>
            </a:lvl1pPr>
          </a:lstStyle>
          <a:p>
            <a:pPr lvl="0"/>
            <a:r>
              <a:rPr lang="de-DE" dirty="0"/>
              <a:t>Unterüberschrift</a:t>
            </a:r>
          </a:p>
        </p:txBody>
      </p:sp>
      <p:sp>
        <p:nvSpPr>
          <p:cNvPr id="6" name="Textplatzhalter 8">
            <a:extLst>
              <a:ext uri="{FF2B5EF4-FFF2-40B4-BE49-F238E27FC236}">
                <a16:creationId xmlns:a16="http://schemas.microsoft.com/office/drawing/2014/main" id="{D477EC2C-8C74-445A-9917-2D66FDE4F0A2}"/>
              </a:ext>
            </a:extLst>
          </p:cNvPr>
          <p:cNvSpPr>
            <a:spLocks noGrp="1"/>
          </p:cNvSpPr>
          <p:nvPr>
            <p:ph type="body" sz="quarter" idx="14" hasCustomPrompt="1"/>
          </p:nvPr>
        </p:nvSpPr>
        <p:spPr>
          <a:xfrm>
            <a:off x="335360" y="6237312"/>
            <a:ext cx="11521280" cy="288032"/>
          </a:xfrm>
        </p:spPr>
        <p:txBody>
          <a:bodyPr/>
          <a:lstStyle>
            <a:lvl1pPr marL="0" indent="0">
              <a:buNone/>
              <a:defRPr sz="800"/>
            </a:lvl1pPr>
          </a:lstStyle>
          <a:p>
            <a:pPr lvl="0"/>
            <a:r>
              <a:rPr lang="de-DE" dirty="0"/>
              <a:t>Quellen</a:t>
            </a:r>
          </a:p>
        </p:txBody>
      </p:sp>
    </p:spTree>
    <p:extLst>
      <p:ext uri="{BB962C8B-B14F-4D97-AF65-F5344CB8AC3E}">
        <p14:creationId xmlns:p14="http://schemas.microsoft.com/office/powerpoint/2010/main" val="797273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Inhalt und Bild (recht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7078D-DB01-4ECB-8353-499E4EFB1B39}"/>
              </a:ext>
            </a:extLst>
          </p:cNvPr>
          <p:cNvSpPr>
            <a:spLocks noGrp="1"/>
          </p:cNvSpPr>
          <p:nvPr>
            <p:ph type="title" hasCustomPrompt="1"/>
          </p:nvPr>
        </p:nvSpPr>
        <p:spPr bwMode="gray">
          <a:xfrm>
            <a:off x="335360" y="1196752"/>
            <a:ext cx="6408712" cy="590478"/>
          </a:xfrm>
        </p:spPr>
        <p:txBody>
          <a:bodyPr/>
          <a:lstStyle>
            <a:lvl1pPr>
              <a:defRPr/>
            </a:lvl1pPr>
          </a:lstStyle>
          <a:p>
            <a:r>
              <a:rPr lang="de-DE" dirty="0"/>
              <a:t>Überschrift</a:t>
            </a:r>
          </a:p>
        </p:txBody>
      </p:sp>
      <p:sp>
        <p:nvSpPr>
          <p:cNvPr id="3" name="Inhaltsplatzhalter 2">
            <a:extLst>
              <a:ext uri="{FF2B5EF4-FFF2-40B4-BE49-F238E27FC236}">
                <a16:creationId xmlns:a16="http://schemas.microsoft.com/office/drawing/2014/main" id="{2A06C738-4815-43AC-96CD-8F8802538EAB}"/>
              </a:ext>
            </a:extLst>
          </p:cNvPr>
          <p:cNvSpPr>
            <a:spLocks noGrp="1"/>
          </p:cNvSpPr>
          <p:nvPr>
            <p:ph idx="1"/>
          </p:nvPr>
        </p:nvSpPr>
        <p:spPr bwMode="gray">
          <a:xfrm>
            <a:off x="331744" y="2414753"/>
            <a:ext cx="6408712" cy="3750353"/>
          </a:xfrm>
        </p:spPr>
        <p:txBody>
          <a:bodyPr/>
          <a:lstStyle>
            <a:lvl1pPr>
              <a:spcBef>
                <a:spcPts val="600"/>
              </a:spcBef>
              <a:spcAft>
                <a:spcPts val="300"/>
              </a:spcAft>
              <a:defRPr/>
            </a:lvl1pPr>
            <a:lvl2pPr>
              <a:spcAft>
                <a:spcPts val="300"/>
              </a:spcAft>
              <a:defRPr/>
            </a:lvl2pPr>
            <a:lvl3pPr>
              <a:spcAft>
                <a:spcPts val="300"/>
              </a:spcAft>
              <a:defRPr/>
            </a:lvl3pPr>
            <a:lvl4pPr>
              <a:spcAft>
                <a:spcPts val="300"/>
              </a:spcAft>
              <a:defRPr/>
            </a:lvl4pPr>
            <a:lvl5pPr>
              <a:spcAft>
                <a:spcPts val="300"/>
              </a:spcAft>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Textplatzhalter 7">
            <a:extLst>
              <a:ext uri="{FF2B5EF4-FFF2-40B4-BE49-F238E27FC236}">
                <a16:creationId xmlns:a16="http://schemas.microsoft.com/office/drawing/2014/main" id="{2B882475-F824-43AF-B19C-3578C663B6AB}"/>
              </a:ext>
            </a:extLst>
          </p:cNvPr>
          <p:cNvSpPr>
            <a:spLocks noGrp="1"/>
          </p:cNvSpPr>
          <p:nvPr>
            <p:ph type="body" sz="quarter" idx="13" hasCustomPrompt="1"/>
          </p:nvPr>
        </p:nvSpPr>
        <p:spPr bwMode="gray">
          <a:xfrm>
            <a:off x="335358" y="1765195"/>
            <a:ext cx="6408712" cy="492568"/>
          </a:xfrm>
        </p:spPr>
        <p:txBody>
          <a:bodyPr/>
          <a:lstStyle>
            <a:lvl1pPr marL="0" indent="0">
              <a:lnSpc>
                <a:spcPct val="100000"/>
              </a:lnSpc>
              <a:buNone/>
              <a:defRPr sz="2300" spc="40" baseline="0"/>
            </a:lvl1pPr>
          </a:lstStyle>
          <a:p>
            <a:pPr lvl="0"/>
            <a:r>
              <a:rPr lang="de-DE" dirty="0"/>
              <a:t>Unterüberschrift</a:t>
            </a:r>
          </a:p>
        </p:txBody>
      </p:sp>
      <p:sp>
        <p:nvSpPr>
          <p:cNvPr id="6" name="Bildplatzhalter 5">
            <a:extLst>
              <a:ext uri="{FF2B5EF4-FFF2-40B4-BE49-F238E27FC236}">
                <a16:creationId xmlns:a16="http://schemas.microsoft.com/office/drawing/2014/main" id="{F8D408A5-45DB-43F7-A63B-AEF19C2970F2}"/>
              </a:ext>
            </a:extLst>
          </p:cNvPr>
          <p:cNvSpPr>
            <a:spLocks noGrp="1"/>
          </p:cNvSpPr>
          <p:nvPr>
            <p:ph type="pic" sz="quarter" idx="14"/>
          </p:nvPr>
        </p:nvSpPr>
        <p:spPr bwMode="gray">
          <a:xfrm>
            <a:off x="7104064" y="1268760"/>
            <a:ext cx="5087936" cy="5112568"/>
          </a:xfrm>
          <a:solidFill>
            <a:schemeClr val="bg2"/>
          </a:solidFill>
        </p:spPr>
        <p:txBody>
          <a:bodyPr anchor="ctr"/>
          <a:lstStyle>
            <a:lvl1pPr marL="0" indent="0" algn="ctr">
              <a:buNone/>
              <a:defRPr/>
            </a:lvl1pPr>
          </a:lstStyle>
          <a:p>
            <a:r>
              <a:rPr lang="de-DE"/>
              <a:t>Bild durch Klicken auf Symbol hinzufügen</a:t>
            </a:r>
            <a:endParaRPr lang="de-DE" dirty="0"/>
          </a:p>
        </p:txBody>
      </p:sp>
      <p:sp>
        <p:nvSpPr>
          <p:cNvPr id="9" name="Textplatzhalter 8">
            <a:extLst>
              <a:ext uri="{FF2B5EF4-FFF2-40B4-BE49-F238E27FC236}">
                <a16:creationId xmlns:a16="http://schemas.microsoft.com/office/drawing/2014/main" id="{7C0EEFFD-9F96-417E-934F-FF0DF16683FC}"/>
              </a:ext>
            </a:extLst>
          </p:cNvPr>
          <p:cNvSpPr>
            <a:spLocks noGrp="1"/>
          </p:cNvSpPr>
          <p:nvPr>
            <p:ph type="body" sz="quarter" idx="15" hasCustomPrompt="1"/>
          </p:nvPr>
        </p:nvSpPr>
        <p:spPr>
          <a:xfrm>
            <a:off x="335360" y="6237312"/>
            <a:ext cx="6405096" cy="288032"/>
          </a:xfrm>
        </p:spPr>
        <p:txBody>
          <a:bodyPr/>
          <a:lstStyle>
            <a:lvl1pPr marL="0" indent="0">
              <a:buNone/>
              <a:defRPr sz="800"/>
            </a:lvl1pPr>
          </a:lstStyle>
          <a:p>
            <a:pPr lvl="0"/>
            <a:r>
              <a:rPr lang="de-DE" dirty="0"/>
              <a:t>Quellen</a:t>
            </a:r>
          </a:p>
        </p:txBody>
      </p:sp>
    </p:spTree>
    <p:extLst>
      <p:ext uri="{BB962C8B-B14F-4D97-AF65-F5344CB8AC3E}">
        <p14:creationId xmlns:p14="http://schemas.microsoft.com/office/powerpoint/2010/main" val="327464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Eckige Klammer rechts 14">
            <a:extLst>
              <a:ext uri="{FF2B5EF4-FFF2-40B4-BE49-F238E27FC236}">
                <a16:creationId xmlns:a16="http://schemas.microsoft.com/office/drawing/2014/main" id="{89ADBADE-F589-410F-AB02-1685B9054F34}"/>
              </a:ext>
            </a:extLst>
          </p:cNvPr>
          <p:cNvSpPr/>
          <p:nvPr userDrawn="1"/>
        </p:nvSpPr>
        <p:spPr bwMode="gray">
          <a:xfrm rot="16200000">
            <a:off x="9192045" y="-2862709"/>
            <a:ext cx="189310" cy="5355904"/>
          </a:xfrm>
          <a:prstGeom prst="rightBracket">
            <a:avLst>
              <a:gd name="adj" fmla="val 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 name="Titelplatzhalter 1">
            <a:extLst>
              <a:ext uri="{FF2B5EF4-FFF2-40B4-BE49-F238E27FC236}">
                <a16:creationId xmlns:a16="http://schemas.microsoft.com/office/drawing/2014/main" id="{9C1E6E23-75A2-4A9C-970C-041E4AE5523A}"/>
              </a:ext>
            </a:extLst>
          </p:cNvPr>
          <p:cNvSpPr>
            <a:spLocks noGrp="1"/>
          </p:cNvSpPr>
          <p:nvPr>
            <p:ph type="title"/>
          </p:nvPr>
        </p:nvSpPr>
        <p:spPr bwMode="gray">
          <a:xfrm>
            <a:off x="335360" y="1695285"/>
            <a:ext cx="11521280" cy="590478"/>
          </a:xfrm>
          <a:prstGeom prst="rect">
            <a:avLst/>
          </a:prstGeom>
        </p:spPr>
        <p:txBody>
          <a:bodyPr vert="horz" lIns="0" tIns="0" rIns="0" bIns="0" rtlCol="0" anchor="t" anchorCtr="0">
            <a:noAutofit/>
          </a:bodyPr>
          <a:lstStyle/>
          <a:p>
            <a:r>
              <a:rPr lang="de-DE" dirty="0"/>
              <a:t>Überschrift</a:t>
            </a:r>
          </a:p>
        </p:txBody>
      </p:sp>
      <p:sp>
        <p:nvSpPr>
          <p:cNvPr id="3" name="Textplatzhalter 2">
            <a:extLst>
              <a:ext uri="{FF2B5EF4-FFF2-40B4-BE49-F238E27FC236}">
                <a16:creationId xmlns:a16="http://schemas.microsoft.com/office/drawing/2014/main" id="{96B5931B-A958-4B9A-9AE3-B1EF91278B16}"/>
              </a:ext>
            </a:extLst>
          </p:cNvPr>
          <p:cNvSpPr>
            <a:spLocks noGrp="1"/>
          </p:cNvSpPr>
          <p:nvPr>
            <p:ph type="body" idx="1"/>
          </p:nvPr>
        </p:nvSpPr>
        <p:spPr bwMode="gray">
          <a:xfrm>
            <a:off x="335360" y="2913286"/>
            <a:ext cx="11521280" cy="3540050"/>
          </a:xfrm>
          <a:prstGeom prst="rect">
            <a:avLst/>
          </a:prstGeom>
        </p:spPr>
        <p:txBody>
          <a:bodyPr vert="horz" lIns="0" tIns="0" rIns="0" bIns="0" rtlCol="0" anchor="t" anchorCtr="0">
            <a:no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Rechteck 8">
            <a:extLst>
              <a:ext uri="{FF2B5EF4-FFF2-40B4-BE49-F238E27FC236}">
                <a16:creationId xmlns:a16="http://schemas.microsoft.com/office/drawing/2014/main" id="{563DA0C9-86BB-4A65-BB61-BD40DB4E571B}"/>
              </a:ext>
            </a:extLst>
          </p:cNvPr>
          <p:cNvSpPr/>
          <p:nvPr userDrawn="1"/>
        </p:nvSpPr>
        <p:spPr bwMode="gray">
          <a:xfrm>
            <a:off x="6096000" y="280776"/>
            <a:ext cx="3197697" cy="4479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lnSpc>
                <a:spcPts val="1200"/>
              </a:lnSpc>
            </a:pPr>
            <a:endParaRPr lang="de-DE" sz="900" b="1" spc="20" baseline="0" dirty="0">
              <a:solidFill>
                <a:schemeClr val="tx1"/>
              </a:solidFill>
            </a:endParaRPr>
          </a:p>
        </p:txBody>
      </p:sp>
      <p:sp>
        <p:nvSpPr>
          <p:cNvPr id="12" name="Rechteck 11">
            <a:extLst>
              <a:ext uri="{FF2B5EF4-FFF2-40B4-BE49-F238E27FC236}">
                <a16:creationId xmlns:a16="http://schemas.microsoft.com/office/drawing/2014/main" id="{2584FAE8-BA03-4EAB-BCAF-73D709879034}"/>
              </a:ext>
            </a:extLst>
          </p:cNvPr>
          <p:cNvSpPr/>
          <p:nvPr userDrawn="1"/>
        </p:nvSpPr>
        <p:spPr bwMode="gray">
          <a:xfrm>
            <a:off x="6607124" y="-216694"/>
            <a:ext cx="5355904" cy="189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lnSpc>
                <a:spcPts val="1200"/>
              </a:lnSpc>
            </a:pPr>
            <a:r>
              <a:rPr lang="de-DE" sz="900" b="0" spc="20" baseline="0" dirty="0">
                <a:solidFill>
                  <a:schemeClr val="bg1">
                    <a:lumMod val="50000"/>
                  </a:schemeClr>
                </a:solidFill>
              </a:rPr>
              <a:t>Eingabe im Folienmaster (Ansicht &gt; Folienmaster)</a:t>
            </a:r>
          </a:p>
        </p:txBody>
      </p:sp>
    </p:spTree>
    <p:extLst>
      <p:ext uri="{BB962C8B-B14F-4D97-AF65-F5344CB8AC3E}">
        <p14:creationId xmlns:p14="http://schemas.microsoft.com/office/powerpoint/2010/main" val="1394004010"/>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96"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Lst>
  <p:txStyles>
    <p:titleStyle>
      <a:lvl1pPr algn="l" defTabSz="914400" rtl="0" eaLnBrk="1" latinLnBrk="0" hangingPunct="1">
        <a:lnSpc>
          <a:spcPct val="90000"/>
        </a:lnSpc>
        <a:spcBef>
          <a:spcPct val="0"/>
        </a:spcBef>
        <a:buNone/>
        <a:defRPr sz="3600" kern="1200" spc="50" baseline="0">
          <a:solidFill>
            <a:schemeClr val="tx1"/>
          </a:solidFill>
          <a:latin typeface="+mj-lt"/>
          <a:ea typeface="+mj-ea"/>
          <a:cs typeface="+mj-cs"/>
        </a:defRPr>
      </a:lvl1pPr>
    </p:titleStyle>
    <p:bodyStyle>
      <a:lvl1pPr marL="266700" indent="-266700" algn="l" defTabSz="914400" rtl="0" eaLnBrk="1" latinLnBrk="0" hangingPunct="1">
        <a:lnSpc>
          <a:spcPct val="114000"/>
        </a:lnSpc>
        <a:spcBef>
          <a:spcPts val="0"/>
        </a:spcBef>
        <a:buFont typeface="Wingdings 3" panose="05040102010807070707" pitchFamily="18" charset="2"/>
        <a:buChar char=""/>
        <a:defRPr sz="1600" kern="1200" spc="30" baseline="0">
          <a:solidFill>
            <a:schemeClr val="tx1"/>
          </a:solidFill>
          <a:latin typeface="+mn-lt"/>
          <a:ea typeface="+mn-ea"/>
          <a:cs typeface="+mn-cs"/>
        </a:defRPr>
      </a:lvl1pPr>
      <a:lvl2pPr marL="808038" indent="-268288"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2pPr>
      <a:lvl3pPr marL="1341438" indent="-266700"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3pPr>
      <a:lvl4pPr marL="1882775" indent="-268288"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4pPr>
      <a:lvl5pPr marL="2422525" indent="-266700"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18">
          <p15:clr>
            <a:srgbClr val="F26B43"/>
          </p15:clr>
        </p15:guide>
        <p15:guide id="2" pos="3840">
          <p15:clr>
            <a:srgbClr val="F26B43"/>
          </p15:clr>
        </p15:guide>
        <p15:guide id="3" pos="4475">
          <p15:clr>
            <a:srgbClr val="F26B43"/>
          </p15:clr>
        </p15:guide>
        <p15:guide id="4" pos="3205">
          <p15:clr>
            <a:srgbClr val="F26B43"/>
          </p15:clr>
        </p15:guide>
        <p15:guide id="5" pos="2547">
          <p15:clr>
            <a:srgbClr val="F26B43"/>
          </p15:clr>
        </p15:guide>
        <p15:guide id="6" pos="5133">
          <p15:clr>
            <a:srgbClr val="F26B43"/>
          </p15:clr>
        </p15:guide>
        <p15:guide id="7" pos="5768">
          <p15:clr>
            <a:srgbClr val="F26B43"/>
          </p15:clr>
        </p15:guide>
        <p15:guide id="8" pos="1912">
          <p15:clr>
            <a:srgbClr val="F26B43"/>
          </p15:clr>
        </p15:guide>
        <p15:guide id="9" pos="1277">
          <p15:clr>
            <a:srgbClr val="F26B43"/>
          </p15:clr>
        </p15:guide>
        <p15:guide id="10" pos="6403">
          <p15:clr>
            <a:srgbClr val="F26B43"/>
          </p15:clr>
        </p15:guide>
        <p15:guide id="11" pos="7038">
          <p15:clr>
            <a:srgbClr val="F26B43"/>
          </p15:clr>
        </p15:guide>
        <p15:guide id="12" pos="642">
          <p15:clr>
            <a:srgbClr val="F26B43"/>
          </p15:clr>
        </p15:guide>
        <p15:guide id="13" orient="horz" pos="1230">
          <p15:clr>
            <a:srgbClr val="F26B43"/>
          </p15:clr>
        </p15:guide>
        <p15:guide id="14" orient="horz" pos="1865">
          <p15:clr>
            <a:srgbClr val="F26B43"/>
          </p15:clr>
        </p15:guide>
        <p15:guide id="15" orient="horz" pos="2478">
          <p15:clr>
            <a:srgbClr val="F26B43"/>
          </p15:clr>
        </p15:guide>
        <p15:guide id="16" orient="horz" pos="3090">
          <p15:clr>
            <a:srgbClr val="F26B43"/>
          </p15:clr>
        </p15:guide>
        <p15:guide id="17" orient="horz" pos="370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18/10/relationships/comments" Target="../comments/modernComment_15A_68629F1E.xm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microsoft.com/office/2018/10/relationships/comments" Target="../comments/modernComment_154_7D38D68E.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https://www.bibb.de/dokumente/pdf/AB26_Rahmenausbildungsplaene_aktualisiert_11-2023.pdf"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2E_EC3623CA.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microsoft.com/office/2018/10/relationships/comments" Target="../comments/modernComment_12F_A037C3F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30_5FC6005D.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microsoft.com/office/2018/10/relationships/comments" Target="../comments/modernComment_131_30FEFD7A.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186A16-B394-48EE-ADF7-7D5341A42657}"/>
              </a:ext>
            </a:extLst>
          </p:cNvPr>
          <p:cNvSpPr>
            <a:spLocks noGrp="1"/>
          </p:cNvSpPr>
          <p:nvPr>
            <p:ph type="ctrTitle"/>
          </p:nvPr>
        </p:nvSpPr>
        <p:spPr/>
        <p:txBody>
          <a:bodyPr/>
          <a:lstStyle/>
          <a:p>
            <a:r>
              <a:rPr lang="de-DE" dirty="0"/>
              <a:t>Konzeption von Prüfungssituationen </a:t>
            </a:r>
            <a:r>
              <a:rPr lang="de-DE"/>
              <a:t>– Gesetzliche Grundlagen &amp; Gütekriterien</a:t>
            </a:r>
            <a:endParaRPr lang="de-DE" dirty="0"/>
          </a:p>
        </p:txBody>
      </p:sp>
      <p:sp>
        <p:nvSpPr>
          <p:cNvPr id="4" name="Textplatzhalter 3">
            <a:extLst>
              <a:ext uri="{FF2B5EF4-FFF2-40B4-BE49-F238E27FC236}">
                <a16:creationId xmlns:a16="http://schemas.microsoft.com/office/drawing/2014/main" id="{3D491978-A574-45C1-A71E-7E0F4F6AA39F}"/>
              </a:ext>
            </a:extLst>
          </p:cNvPr>
          <p:cNvSpPr>
            <a:spLocks noGrp="1"/>
          </p:cNvSpPr>
          <p:nvPr>
            <p:ph type="body" sz="quarter" idx="10"/>
          </p:nvPr>
        </p:nvSpPr>
        <p:spPr/>
        <p:txBody>
          <a:bodyPr/>
          <a:lstStyle/>
          <a:p>
            <a:endParaRPr lang="de-DE" dirty="0"/>
          </a:p>
        </p:txBody>
      </p:sp>
    </p:spTree>
    <p:extLst>
      <p:ext uri="{BB962C8B-B14F-4D97-AF65-F5344CB8AC3E}">
        <p14:creationId xmlns:p14="http://schemas.microsoft.com/office/powerpoint/2010/main" val="589550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439A6A-FA4B-44FC-A79E-9315D7B1452E}"/>
              </a:ext>
            </a:extLst>
          </p:cNvPr>
          <p:cNvSpPr>
            <a:spLocks noGrp="1"/>
          </p:cNvSpPr>
          <p:nvPr>
            <p:ph type="title"/>
          </p:nvPr>
        </p:nvSpPr>
        <p:spPr/>
        <p:txBody>
          <a:bodyPr/>
          <a:lstStyle/>
          <a:p>
            <a:r>
              <a:rPr lang="de-DE" dirty="0"/>
              <a:t>PflAPrV – weitere relevante Paragrafen</a:t>
            </a:r>
          </a:p>
        </p:txBody>
      </p:sp>
      <p:sp>
        <p:nvSpPr>
          <p:cNvPr id="10" name="Textplatzhalter 9">
            <a:extLst>
              <a:ext uri="{FF2B5EF4-FFF2-40B4-BE49-F238E27FC236}">
                <a16:creationId xmlns:a16="http://schemas.microsoft.com/office/drawing/2014/main" id="{2A6BE230-1EA4-4750-A855-6F7887CADF93}"/>
              </a:ext>
            </a:extLst>
          </p:cNvPr>
          <p:cNvSpPr>
            <a:spLocks noGrp="1"/>
          </p:cNvSpPr>
          <p:nvPr>
            <p:ph type="body" sz="quarter" idx="13"/>
          </p:nvPr>
        </p:nvSpPr>
        <p:spPr/>
        <p:txBody>
          <a:bodyPr/>
          <a:lstStyle/>
          <a:p>
            <a:endParaRPr lang="de-DE" dirty="0"/>
          </a:p>
        </p:txBody>
      </p:sp>
      <p:sp>
        <p:nvSpPr>
          <p:cNvPr id="8" name="Rechteck: abgerundete Ecken 7">
            <a:extLst>
              <a:ext uri="{FF2B5EF4-FFF2-40B4-BE49-F238E27FC236}">
                <a16:creationId xmlns:a16="http://schemas.microsoft.com/office/drawing/2014/main" id="{A9A917F2-41A5-4FE5-80AB-DF23918F6960}"/>
              </a:ext>
            </a:extLst>
          </p:cNvPr>
          <p:cNvSpPr/>
          <p:nvPr/>
        </p:nvSpPr>
        <p:spPr>
          <a:xfrm rot="20327525">
            <a:off x="3841773" y="5495175"/>
            <a:ext cx="1723927" cy="5993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1600" dirty="0"/>
              <a:t>Hochschulische Ausbildung</a:t>
            </a:r>
          </a:p>
        </p:txBody>
      </p:sp>
      <p:sp>
        <p:nvSpPr>
          <p:cNvPr id="14" name="Inhaltsplatzhalter 13">
            <a:extLst>
              <a:ext uri="{FF2B5EF4-FFF2-40B4-BE49-F238E27FC236}">
                <a16:creationId xmlns:a16="http://schemas.microsoft.com/office/drawing/2014/main" id="{02ADEA95-F64A-45D2-AAFC-E95ED89F2399}"/>
              </a:ext>
            </a:extLst>
          </p:cNvPr>
          <p:cNvSpPr>
            <a:spLocks noGrp="1"/>
          </p:cNvSpPr>
          <p:nvPr>
            <p:ph idx="1"/>
          </p:nvPr>
        </p:nvSpPr>
        <p:spPr/>
        <p:txBody>
          <a:bodyPr/>
          <a:lstStyle/>
          <a:p>
            <a:pPr marL="0" indent="0">
              <a:buNone/>
              <a:tabLst>
                <a:tab pos="540000" algn="l"/>
              </a:tabLst>
            </a:pPr>
            <a:r>
              <a:rPr lang="de-DE" sz="1800" dirty="0"/>
              <a:t>§ 33	Prüfungsausschuss</a:t>
            </a:r>
          </a:p>
          <a:p>
            <a:pPr marL="0" indent="0">
              <a:buNone/>
              <a:tabLst>
                <a:tab pos="540000" algn="l"/>
              </a:tabLst>
            </a:pPr>
            <a:r>
              <a:rPr lang="de-DE" sz="1800" dirty="0"/>
              <a:t>§ 34	Zulassung zur Prüfung, Nachteilsausgleich</a:t>
            </a:r>
          </a:p>
          <a:p>
            <a:pPr marL="0" indent="0">
              <a:buNone/>
              <a:tabLst>
                <a:tab pos="540000" algn="l"/>
              </a:tabLst>
            </a:pPr>
            <a:r>
              <a:rPr lang="de-DE" sz="1800" dirty="0"/>
              <a:t>	(Verweis auf § 12)</a:t>
            </a:r>
          </a:p>
          <a:p>
            <a:pPr marL="0" indent="0">
              <a:buNone/>
              <a:tabLst>
                <a:tab pos="540000" algn="l"/>
              </a:tabLst>
            </a:pPr>
            <a:r>
              <a:rPr lang="de-DE" sz="1800" dirty="0"/>
              <a:t>§ 38	Niederschrift, Rücktritt von der Prüfung, 	Versäumnisfolgen, Ordnungsverstöße und 	Täuschungsversuche, Prüfungsunterlagen</a:t>
            </a:r>
          </a:p>
          <a:p>
            <a:pPr marL="0" indent="0">
              <a:buNone/>
              <a:tabLst>
                <a:tab pos="540000" algn="l"/>
              </a:tabLst>
            </a:pPr>
            <a:r>
              <a:rPr lang="de-DE" sz="1800" dirty="0"/>
              <a:t>	(Verweis auf §§ 18, 20-23)</a:t>
            </a:r>
          </a:p>
          <a:p>
            <a:pPr marL="0" indent="0">
              <a:buNone/>
              <a:tabLst>
                <a:tab pos="540000" algn="l"/>
              </a:tabLst>
            </a:pPr>
            <a:r>
              <a:rPr lang="de-DE" sz="1800" dirty="0"/>
              <a:t>§ 39	Bestehen und Wiederholung des 	staatlichen Prüfungsteils</a:t>
            </a:r>
          </a:p>
          <a:p>
            <a:pPr marL="0" indent="0">
              <a:buNone/>
              <a:tabLst>
                <a:tab pos="540000" algn="l"/>
              </a:tabLst>
            </a:pPr>
            <a:endParaRPr lang="de-DE" sz="1800" dirty="0"/>
          </a:p>
        </p:txBody>
      </p:sp>
      <p:sp>
        <p:nvSpPr>
          <p:cNvPr id="15" name="Inhaltsplatzhalter 2">
            <a:extLst>
              <a:ext uri="{FF2B5EF4-FFF2-40B4-BE49-F238E27FC236}">
                <a16:creationId xmlns:a16="http://schemas.microsoft.com/office/drawing/2014/main" id="{E715D0D9-AC18-42D9-ADC6-33EB3F7A60A0}"/>
              </a:ext>
            </a:extLst>
          </p:cNvPr>
          <p:cNvSpPr>
            <a:spLocks noGrp="1"/>
          </p:cNvSpPr>
          <p:nvPr>
            <p:ph idx="15"/>
          </p:nvPr>
        </p:nvSpPr>
        <p:spPr>
          <a:xfrm>
            <a:off x="6096000" y="2414588"/>
            <a:ext cx="5486400" cy="3678237"/>
          </a:xfrm>
        </p:spPr>
        <p:txBody>
          <a:bodyPr>
            <a:normAutofit/>
          </a:bodyPr>
          <a:lstStyle/>
          <a:p>
            <a:pPr marL="0" indent="0">
              <a:buNone/>
              <a:tabLst>
                <a:tab pos="540000" algn="l"/>
              </a:tabLst>
            </a:pPr>
            <a:r>
              <a:rPr lang="de-DE" sz="1800" dirty="0"/>
              <a:t>§ 9	Staatliche Prüfung</a:t>
            </a:r>
          </a:p>
          <a:p>
            <a:pPr marL="0" indent="0">
              <a:buNone/>
              <a:tabLst>
                <a:tab pos="540000" algn="l"/>
              </a:tabLst>
            </a:pPr>
            <a:r>
              <a:rPr lang="de-DE" sz="1800" dirty="0"/>
              <a:t>§ 10	Prüfungsausschuss</a:t>
            </a:r>
          </a:p>
          <a:p>
            <a:pPr marL="0" indent="0">
              <a:buNone/>
              <a:tabLst>
                <a:tab pos="540000" algn="l"/>
              </a:tabLst>
            </a:pPr>
            <a:r>
              <a:rPr lang="de-DE" sz="1800" dirty="0"/>
              <a:t>§ 11	Zulassung zur Prüfung</a:t>
            </a:r>
          </a:p>
          <a:p>
            <a:pPr marL="0" indent="0">
              <a:buNone/>
              <a:tabLst>
                <a:tab pos="540000" algn="l"/>
              </a:tabLst>
            </a:pPr>
            <a:r>
              <a:rPr lang="de-DE" sz="1800" dirty="0"/>
              <a:t>§ 12	Nachteilsausgleich</a:t>
            </a:r>
          </a:p>
          <a:p>
            <a:pPr marL="0" indent="0">
              <a:buNone/>
              <a:tabLst>
                <a:tab pos="540000" algn="l"/>
              </a:tabLst>
            </a:pPr>
            <a:r>
              <a:rPr lang="de-DE" sz="1800" dirty="0"/>
              <a:t>§ 18	Niederschrift</a:t>
            </a:r>
          </a:p>
          <a:p>
            <a:pPr marL="0" indent="0">
              <a:buNone/>
              <a:tabLst>
                <a:tab pos="540000" algn="l"/>
              </a:tabLst>
            </a:pPr>
            <a:r>
              <a:rPr lang="de-DE" sz="1800" dirty="0"/>
              <a:t>§ 19	Bestehen und Wiederholung der 	staatlichen Prüfung, Zeugnis</a:t>
            </a:r>
          </a:p>
          <a:p>
            <a:pPr marL="0" indent="0">
              <a:buNone/>
              <a:tabLst>
                <a:tab pos="540000" algn="l"/>
              </a:tabLst>
            </a:pPr>
            <a:r>
              <a:rPr lang="de-DE" sz="1800" dirty="0"/>
              <a:t>§ 20	Rücktritt von der Prüfung</a:t>
            </a:r>
          </a:p>
          <a:p>
            <a:pPr marL="0" indent="0">
              <a:buNone/>
              <a:tabLst>
                <a:tab pos="540000" algn="l"/>
              </a:tabLst>
            </a:pPr>
            <a:r>
              <a:rPr lang="de-DE" sz="1800" dirty="0"/>
              <a:t>§ 21	Versäumnisfolgen</a:t>
            </a:r>
          </a:p>
        </p:txBody>
      </p:sp>
      <p:sp>
        <p:nvSpPr>
          <p:cNvPr id="9" name="Rechteck: abgerundete Ecken 8">
            <a:extLst>
              <a:ext uri="{FF2B5EF4-FFF2-40B4-BE49-F238E27FC236}">
                <a16:creationId xmlns:a16="http://schemas.microsoft.com/office/drawing/2014/main" id="{67F54C18-A6F3-4765-A00D-002565F6D452}"/>
              </a:ext>
            </a:extLst>
          </p:cNvPr>
          <p:cNvSpPr/>
          <p:nvPr/>
        </p:nvSpPr>
        <p:spPr>
          <a:xfrm rot="20327525">
            <a:off x="9506620" y="5490467"/>
            <a:ext cx="1723927" cy="599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Berufliche Ausbildung</a:t>
            </a:r>
          </a:p>
        </p:txBody>
      </p:sp>
    </p:spTree>
    <p:extLst>
      <p:ext uri="{BB962C8B-B14F-4D97-AF65-F5344CB8AC3E}">
        <p14:creationId xmlns:p14="http://schemas.microsoft.com/office/powerpoint/2010/main" val="1751293726"/>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8F6813-C6AE-418E-986B-967E185E715A}"/>
              </a:ext>
            </a:extLst>
          </p:cNvPr>
          <p:cNvSpPr>
            <a:spLocks noGrp="1"/>
          </p:cNvSpPr>
          <p:nvPr>
            <p:ph type="ctrTitle"/>
          </p:nvPr>
        </p:nvSpPr>
        <p:spPr/>
        <p:txBody>
          <a:bodyPr/>
          <a:lstStyle/>
          <a:p>
            <a:r>
              <a:rPr lang="de-DE" dirty="0"/>
              <a:t>Gütekriterien im Zusammenhang mit der praktischen Prüfung</a:t>
            </a:r>
          </a:p>
        </p:txBody>
      </p:sp>
      <p:sp>
        <p:nvSpPr>
          <p:cNvPr id="9" name="Untertitel 8">
            <a:extLst>
              <a:ext uri="{FF2B5EF4-FFF2-40B4-BE49-F238E27FC236}">
                <a16:creationId xmlns:a16="http://schemas.microsoft.com/office/drawing/2014/main" id="{5CD867FF-40D2-4E46-B4DB-07AEEF958939}"/>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1674368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1918660-D872-4643-8705-55A88374CD95}"/>
              </a:ext>
            </a:extLst>
          </p:cNvPr>
          <p:cNvSpPr>
            <a:spLocks noGrp="1"/>
          </p:cNvSpPr>
          <p:nvPr>
            <p:ph type="title"/>
          </p:nvPr>
        </p:nvSpPr>
        <p:spPr/>
        <p:txBody>
          <a:bodyPr/>
          <a:lstStyle/>
          <a:p>
            <a:r>
              <a:rPr lang="de-DE" dirty="0"/>
              <a:t>Gütekriterien</a:t>
            </a:r>
          </a:p>
        </p:txBody>
      </p:sp>
      <p:sp>
        <p:nvSpPr>
          <p:cNvPr id="3" name="Inhaltsplatzhalter 2">
            <a:extLst>
              <a:ext uri="{FF2B5EF4-FFF2-40B4-BE49-F238E27FC236}">
                <a16:creationId xmlns:a16="http://schemas.microsoft.com/office/drawing/2014/main" id="{3DDEF350-3892-4EFF-B82F-AA67CD981385}"/>
              </a:ext>
            </a:extLst>
          </p:cNvPr>
          <p:cNvSpPr>
            <a:spLocks noGrp="1"/>
          </p:cNvSpPr>
          <p:nvPr>
            <p:ph idx="1"/>
          </p:nvPr>
        </p:nvSpPr>
        <p:spPr/>
        <p:txBody>
          <a:bodyPr anchor="ctr"/>
          <a:lstStyle/>
          <a:p>
            <a:pPr marL="0" indent="0" algn="ctr">
              <a:buNone/>
            </a:pPr>
            <a:r>
              <a:rPr lang="de-DE" sz="2000" dirty="0"/>
              <a:t>Gütekriterien sind Qualitätsmerkmale, die zur Qualitätssicherung von Erhebungsverfahren und Messinstrumenten formuliert werden.</a:t>
            </a:r>
          </a:p>
          <a:p>
            <a:pPr marL="0" indent="0" algn="ctr">
              <a:buNone/>
            </a:pPr>
            <a:r>
              <a:rPr lang="de-DE" sz="2000" dirty="0"/>
              <a:t>Dazu zählen Objektivität, Reliabilität und Validität.</a:t>
            </a:r>
          </a:p>
        </p:txBody>
      </p:sp>
      <p:sp>
        <p:nvSpPr>
          <p:cNvPr id="2" name="Textplatzhalter 1">
            <a:extLst>
              <a:ext uri="{FF2B5EF4-FFF2-40B4-BE49-F238E27FC236}">
                <a16:creationId xmlns:a16="http://schemas.microsoft.com/office/drawing/2014/main" id="{32928C99-2F3F-4839-A5FE-C3C6810DC47F}"/>
              </a:ext>
            </a:extLst>
          </p:cNvPr>
          <p:cNvSpPr>
            <a:spLocks noGrp="1"/>
          </p:cNvSpPr>
          <p:nvPr>
            <p:ph type="body" sz="quarter" idx="13"/>
          </p:nvPr>
        </p:nvSpPr>
        <p:spPr/>
        <p:txBody>
          <a:bodyPr/>
          <a:lstStyle/>
          <a:p>
            <a:r>
              <a:rPr lang="de-DE" dirty="0"/>
              <a:t>Definition</a:t>
            </a:r>
          </a:p>
        </p:txBody>
      </p:sp>
      <p:sp>
        <p:nvSpPr>
          <p:cNvPr id="5" name="Textplatzhalter 6">
            <a:extLst>
              <a:ext uri="{FF2B5EF4-FFF2-40B4-BE49-F238E27FC236}">
                <a16:creationId xmlns:a16="http://schemas.microsoft.com/office/drawing/2014/main" id="{62FE365F-29DF-48EA-BBF1-238299FAA568}"/>
              </a:ext>
            </a:extLst>
          </p:cNvPr>
          <p:cNvSpPr>
            <a:spLocks noGrp="1"/>
          </p:cNvSpPr>
          <p:nvPr>
            <p:ph type="body" sz="quarter" idx="14"/>
          </p:nvPr>
        </p:nvSpPr>
        <p:spPr>
          <a:xfrm>
            <a:off x="479376" y="6165304"/>
            <a:ext cx="11089232" cy="288032"/>
          </a:xfrm>
        </p:spPr>
        <p:txBody>
          <a:bodyPr/>
          <a:lstStyle/>
          <a:p>
            <a:r>
              <a:rPr lang="de-DE" sz="800" dirty="0"/>
              <a:t>Quellen: </a:t>
            </a:r>
            <a:br>
              <a:rPr lang="de-DE" sz="800" dirty="0"/>
            </a:br>
            <a:r>
              <a:rPr lang="de-DE" cap="small" dirty="0"/>
              <a:t>Diekmann</a:t>
            </a:r>
            <a:r>
              <a:rPr lang="de-DE" sz="800" dirty="0"/>
              <a:t> 2020; </a:t>
            </a:r>
            <a:r>
              <a:rPr lang="de-DE" cap="small" dirty="0" err="1"/>
              <a:t>Prsyborski</a:t>
            </a:r>
            <a:r>
              <a:rPr lang="de-DE" cap="small" dirty="0"/>
              <a:t>/Wohlrab-Saar </a:t>
            </a:r>
            <a:r>
              <a:rPr lang="de-DE" sz="800" dirty="0"/>
              <a:t>2021</a:t>
            </a:r>
          </a:p>
        </p:txBody>
      </p:sp>
    </p:spTree>
    <p:extLst>
      <p:ext uri="{BB962C8B-B14F-4D97-AF65-F5344CB8AC3E}">
        <p14:creationId xmlns:p14="http://schemas.microsoft.com/office/powerpoint/2010/main" val="287311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B6393E-225D-40D9-AB86-5BDA578347AD}"/>
              </a:ext>
            </a:extLst>
          </p:cNvPr>
          <p:cNvSpPr>
            <a:spLocks noGrp="1"/>
          </p:cNvSpPr>
          <p:nvPr>
            <p:ph type="title"/>
          </p:nvPr>
        </p:nvSpPr>
        <p:spPr/>
        <p:txBody>
          <a:bodyPr/>
          <a:lstStyle/>
          <a:p>
            <a:r>
              <a:rPr lang="de-DE" dirty="0"/>
              <a:t>Objektivität</a:t>
            </a:r>
          </a:p>
        </p:txBody>
      </p:sp>
      <p:sp>
        <p:nvSpPr>
          <p:cNvPr id="3" name="Inhaltsplatzhalter 2">
            <a:extLst>
              <a:ext uri="{FF2B5EF4-FFF2-40B4-BE49-F238E27FC236}">
                <a16:creationId xmlns:a16="http://schemas.microsoft.com/office/drawing/2014/main" id="{40B28B19-6671-412A-A7DD-89091E8EAF19}"/>
              </a:ext>
            </a:extLst>
          </p:cNvPr>
          <p:cNvSpPr>
            <a:spLocks noGrp="1"/>
          </p:cNvSpPr>
          <p:nvPr>
            <p:ph idx="1"/>
          </p:nvPr>
        </p:nvSpPr>
        <p:spPr/>
        <p:txBody>
          <a:bodyPr>
            <a:normAutofit/>
          </a:bodyPr>
          <a:lstStyle/>
          <a:p>
            <a:pPr>
              <a:lnSpc>
                <a:spcPct val="150000"/>
              </a:lnSpc>
            </a:pPr>
            <a:r>
              <a:rPr lang="de-DE" dirty="0"/>
              <a:t>Als objektiv gelten Messinstrumente oder empirische Verfahren, wenn die damit erzielten Ergebnisse unabhängig sind von der Person, die die Messinstrumente anwendet.</a:t>
            </a:r>
          </a:p>
          <a:p>
            <a:pPr>
              <a:lnSpc>
                <a:spcPct val="150000"/>
              </a:lnSpc>
            </a:pPr>
            <a:r>
              <a:rPr lang="de-DE" dirty="0"/>
              <a:t>Hierfür ist entscheidend, ob</a:t>
            </a:r>
          </a:p>
          <a:p>
            <a:pPr lvl="1">
              <a:lnSpc>
                <a:spcPct val="150000"/>
              </a:lnSpc>
            </a:pPr>
            <a:r>
              <a:rPr lang="de-DE" dirty="0"/>
              <a:t>die </a:t>
            </a:r>
            <a:r>
              <a:rPr lang="de-DE" b="1" dirty="0"/>
              <a:t>Messung</a:t>
            </a:r>
            <a:r>
              <a:rPr lang="de-DE" dirty="0"/>
              <a:t> bei allen Personen gleich verläuft (Durchführungsobjektivität),</a:t>
            </a:r>
          </a:p>
          <a:p>
            <a:pPr lvl="1">
              <a:lnSpc>
                <a:spcPct val="150000"/>
              </a:lnSpc>
            </a:pPr>
            <a:r>
              <a:rPr lang="de-DE" dirty="0"/>
              <a:t>die </a:t>
            </a:r>
            <a:r>
              <a:rPr lang="de-DE" b="1" dirty="0"/>
              <a:t>Auswertung</a:t>
            </a:r>
            <a:r>
              <a:rPr lang="de-DE" dirty="0"/>
              <a:t> nicht von subjektiven Entscheidungen abhängt (Auswertungsobjektivität),</a:t>
            </a:r>
          </a:p>
          <a:p>
            <a:pPr lvl="1">
              <a:lnSpc>
                <a:spcPct val="150000"/>
              </a:lnSpc>
            </a:pPr>
            <a:r>
              <a:rPr lang="de-DE" dirty="0"/>
              <a:t>die </a:t>
            </a:r>
            <a:r>
              <a:rPr lang="de-DE" b="1" dirty="0"/>
              <a:t>Interpretation</a:t>
            </a:r>
            <a:r>
              <a:rPr lang="de-DE" dirty="0"/>
              <a:t> der Messwerte unabhängig von den auswertenden Personen ist (Interpretationsobjektivität).</a:t>
            </a:r>
          </a:p>
          <a:p>
            <a:pPr>
              <a:lnSpc>
                <a:spcPct val="150000"/>
              </a:lnSpc>
            </a:pPr>
            <a:r>
              <a:rPr lang="de-DE" dirty="0"/>
              <a:t>Beispiel: Wenn mehrere Personen das Aussehen von mehreren Schuhen beurteilen sollen, dann werden sie aufgrund des unterschiedlichen Geschmacks unterschiedliche Ergebnisse erzielen.</a:t>
            </a:r>
          </a:p>
        </p:txBody>
      </p:sp>
      <p:sp>
        <p:nvSpPr>
          <p:cNvPr id="4" name="Textplatzhalter 3">
            <a:extLst>
              <a:ext uri="{FF2B5EF4-FFF2-40B4-BE49-F238E27FC236}">
                <a16:creationId xmlns:a16="http://schemas.microsoft.com/office/drawing/2014/main" id="{3D223D9C-FB9E-4C08-98B5-88C335966264}"/>
              </a:ext>
            </a:extLst>
          </p:cNvPr>
          <p:cNvSpPr>
            <a:spLocks noGrp="1"/>
          </p:cNvSpPr>
          <p:nvPr>
            <p:ph type="body" sz="quarter" idx="13"/>
          </p:nvPr>
        </p:nvSpPr>
        <p:spPr/>
        <p:txBody>
          <a:bodyPr/>
          <a:lstStyle/>
          <a:p>
            <a:endParaRPr lang="de-DE"/>
          </a:p>
        </p:txBody>
      </p:sp>
      <p:sp>
        <p:nvSpPr>
          <p:cNvPr id="7" name="Textplatzhalter 6">
            <a:extLst>
              <a:ext uri="{FF2B5EF4-FFF2-40B4-BE49-F238E27FC236}">
                <a16:creationId xmlns:a16="http://schemas.microsoft.com/office/drawing/2014/main" id="{283852E8-07D6-4F8F-9948-D4E662FC2749}"/>
              </a:ext>
            </a:extLst>
          </p:cNvPr>
          <p:cNvSpPr>
            <a:spLocks noGrp="1"/>
          </p:cNvSpPr>
          <p:nvPr>
            <p:ph type="body" sz="quarter" idx="14"/>
          </p:nvPr>
        </p:nvSpPr>
        <p:spPr/>
        <p:txBody>
          <a:bodyPr/>
          <a:lstStyle/>
          <a:p>
            <a:r>
              <a:rPr lang="de-DE" sz="800" dirty="0"/>
              <a:t>Quellen: </a:t>
            </a:r>
            <a:br>
              <a:rPr lang="de-DE" sz="800" dirty="0"/>
            </a:br>
            <a:r>
              <a:rPr lang="de-DE" sz="800" cap="small" dirty="0" err="1"/>
              <a:t>Bonse</a:t>
            </a:r>
            <a:r>
              <a:rPr lang="de-DE" sz="800" cap="small" dirty="0"/>
              <a:t>-Rohmann</a:t>
            </a:r>
            <a:r>
              <a:rPr lang="de-DE" dirty="0"/>
              <a:t> </a:t>
            </a:r>
            <a:r>
              <a:rPr lang="de-DE" sz="800" dirty="0"/>
              <a:t>2023; </a:t>
            </a:r>
            <a:r>
              <a:rPr lang="de-DE" cap="small" dirty="0"/>
              <a:t>Diekmann</a:t>
            </a:r>
            <a:r>
              <a:rPr lang="de-DE" sz="800" dirty="0"/>
              <a:t> 2020; </a:t>
            </a:r>
            <a:r>
              <a:rPr lang="de-DE" cap="small" dirty="0" err="1"/>
              <a:t>Prsyborski</a:t>
            </a:r>
            <a:r>
              <a:rPr lang="de-DE" cap="small" dirty="0"/>
              <a:t>/Wohlrab-Saar </a:t>
            </a:r>
            <a:r>
              <a:rPr lang="de-DE" sz="800" dirty="0"/>
              <a:t>2021</a:t>
            </a:r>
          </a:p>
        </p:txBody>
      </p:sp>
    </p:spTree>
    <p:extLst>
      <p:ext uri="{BB962C8B-B14F-4D97-AF65-F5344CB8AC3E}">
        <p14:creationId xmlns:p14="http://schemas.microsoft.com/office/powerpoint/2010/main" val="2890765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3EF495-B9EE-4223-ACB1-F927AD901733}"/>
              </a:ext>
            </a:extLst>
          </p:cNvPr>
          <p:cNvSpPr>
            <a:spLocks noGrp="1"/>
          </p:cNvSpPr>
          <p:nvPr>
            <p:ph type="title"/>
          </p:nvPr>
        </p:nvSpPr>
        <p:spPr/>
        <p:txBody>
          <a:bodyPr/>
          <a:lstStyle/>
          <a:p>
            <a:r>
              <a:rPr lang="de-DE" dirty="0"/>
              <a:t>Reliabilität</a:t>
            </a:r>
          </a:p>
        </p:txBody>
      </p:sp>
      <p:sp>
        <p:nvSpPr>
          <p:cNvPr id="3" name="Inhaltsplatzhalter 2">
            <a:extLst>
              <a:ext uri="{FF2B5EF4-FFF2-40B4-BE49-F238E27FC236}">
                <a16:creationId xmlns:a16="http://schemas.microsoft.com/office/drawing/2014/main" id="{418C44A1-93C1-4204-859C-02D3AC8BE10D}"/>
              </a:ext>
            </a:extLst>
          </p:cNvPr>
          <p:cNvSpPr>
            <a:spLocks noGrp="1"/>
          </p:cNvSpPr>
          <p:nvPr>
            <p:ph idx="1"/>
          </p:nvPr>
        </p:nvSpPr>
        <p:spPr/>
        <p:txBody>
          <a:bodyPr/>
          <a:lstStyle/>
          <a:p>
            <a:pPr>
              <a:lnSpc>
                <a:spcPct val="150000"/>
              </a:lnSpc>
            </a:pPr>
            <a:r>
              <a:rPr lang="de-DE" dirty="0"/>
              <a:t>Reliabilität beschreibt die </a:t>
            </a:r>
            <a:r>
              <a:rPr lang="de-DE" b="1" dirty="0"/>
              <a:t>Zuverlässigkeit</a:t>
            </a:r>
            <a:r>
              <a:rPr lang="de-DE" dirty="0"/>
              <a:t> der Messungen.</a:t>
            </a:r>
          </a:p>
          <a:p>
            <a:pPr>
              <a:lnSpc>
                <a:spcPct val="150000"/>
              </a:lnSpc>
            </a:pPr>
            <a:r>
              <a:rPr lang="de-DE" dirty="0"/>
              <a:t>Kommen verschiedene Messungen zu demselben Ergebnis? – Ist die Messung also reproduzierbar?</a:t>
            </a:r>
          </a:p>
          <a:p>
            <a:pPr>
              <a:lnSpc>
                <a:spcPct val="150000"/>
              </a:lnSpc>
            </a:pPr>
            <a:endParaRPr lang="de-DE" dirty="0"/>
          </a:p>
          <a:p>
            <a:pPr>
              <a:lnSpc>
                <a:spcPct val="150000"/>
              </a:lnSpc>
            </a:pPr>
            <a:r>
              <a:rPr lang="de-DE" dirty="0"/>
              <a:t>Beispiel: Eine nicht geeichte Waage würde bei mehreren Messungen unterschiedliche Werte anzeigen, obwohl davon ausgegangen wird, dass eine Waage ein zuverlässiges Messinstrument ist.</a:t>
            </a:r>
          </a:p>
          <a:p>
            <a:endParaRPr lang="de-DE" dirty="0"/>
          </a:p>
        </p:txBody>
      </p:sp>
      <p:sp>
        <p:nvSpPr>
          <p:cNvPr id="6" name="Textplatzhalter 5">
            <a:extLst>
              <a:ext uri="{FF2B5EF4-FFF2-40B4-BE49-F238E27FC236}">
                <a16:creationId xmlns:a16="http://schemas.microsoft.com/office/drawing/2014/main" id="{D4B6F21E-B965-43BA-871B-80C38F9AB348}"/>
              </a:ext>
            </a:extLst>
          </p:cNvPr>
          <p:cNvSpPr>
            <a:spLocks noGrp="1"/>
          </p:cNvSpPr>
          <p:nvPr>
            <p:ph type="body" sz="quarter" idx="13"/>
          </p:nvPr>
        </p:nvSpPr>
        <p:spPr/>
        <p:txBody>
          <a:bodyPr/>
          <a:lstStyle/>
          <a:p>
            <a:endParaRPr lang="de-DE"/>
          </a:p>
        </p:txBody>
      </p:sp>
      <p:sp>
        <p:nvSpPr>
          <p:cNvPr id="7" name="Textplatzhalter 6">
            <a:extLst>
              <a:ext uri="{FF2B5EF4-FFF2-40B4-BE49-F238E27FC236}">
                <a16:creationId xmlns:a16="http://schemas.microsoft.com/office/drawing/2014/main" id="{D5C9EB9D-4A76-453E-A16A-401114BB6FC4}"/>
              </a:ext>
            </a:extLst>
          </p:cNvPr>
          <p:cNvSpPr>
            <a:spLocks noGrp="1"/>
          </p:cNvSpPr>
          <p:nvPr>
            <p:ph type="body" sz="quarter" idx="14"/>
          </p:nvPr>
        </p:nvSpPr>
        <p:spPr/>
        <p:txBody>
          <a:bodyPr/>
          <a:lstStyle/>
          <a:p>
            <a:r>
              <a:rPr lang="de-DE" sz="800" dirty="0"/>
              <a:t>Quellen</a:t>
            </a:r>
            <a:r>
              <a:rPr lang="de-DE" dirty="0"/>
              <a:t>:</a:t>
            </a:r>
          </a:p>
          <a:p>
            <a:r>
              <a:rPr lang="de-DE" sz="800" cap="small" dirty="0" err="1"/>
              <a:t>Bonse</a:t>
            </a:r>
            <a:r>
              <a:rPr lang="de-DE" sz="800" cap="small" dirty="0"/>
              <a:t>-Rohmann</a:t>
            </a:r>
            <a:r>
              <a:rPr lang="de-DE" dirty="0"/>
              <a:t> </a:t>
            </a:r>
            <a:r>
              <a:rPr lang="de-DE" sz="800" dirty="0"/>
              <a:t>2023; </a:t>
            </a:r>
            <a:r>
              <a:rPr lang="de-DE" cap="small" dirty="0"/>
              <a:t>Diekmann</a:t>
            </a:r>
            <a:r>
              <a:rPr lang="de-DE" sz="800" dirty="0"/>
              <a:t> 2020; </a:t>
            </a:r>
            <a:r>
              <a:rPr lang="de-DE" cap="small" dirty="0" err="1"/>
              <a:t>Prsyborski</a:t>
            </a:r>
            <a:r>
              <a:rPr lang="de-DE" cap="small" dirty="0"/>
              <a:t>/Wohlrab-Saar </a:t>
            </a:r>
            <a:r>
              <a:rPr lang="de-DE" sz="800" dirty="0"/>
              <a:t>2021</a:t>
            </a:r>
          </a:p>
        </p:txBody>
      </p:sp>
    </p:spTree>
    <p:extLst>
      <p:ext uri="{BB962C8B-B14F-4D97-AF65-F5344CB8AC3E}">
        <p14:creationId xmlns:p14="http://schemas.microsoft.com/office/powerpoint/2010/main" val="3724183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CEAD5E-5AF3-4F2A-A15D-06960C95A234}"/>
              </a:ext>
            </a:extLst>
          </p:cNvPr>
          <p:cNvSpPr>
            <a:spLocks noGrp="1"/>
          </p:cNvSpPr>
          <p:nvPr>
            <p:ph type="title"/>
          </p:nvPr>
        </p:nvSpPr>
        <p:spPr/>
        <p:txBody>
          <a:bodyPr/>
          <a:lstStyle/>
          <a:p>
            <a:r>
              <a:rPr lang="de-DE" dirty="0"/>
              <a:t>Validität</a:t>
            </a:r>
          </a:p>
        </p:txBody>
      </p:sp>
      <p:sp>
        <p:nvSpPr>
          <p:cNvPr id="3" name="Inhaltsplatzhalter 2">
            <a:extLst>
              <a:ext uri="{FF2B5EF4-FFF2-40B4-BE49-F238E27FC236}">
                <a16:creationId xmlns:a16="http://schemas.microsoft.com/office/drawing/2014/main" id="{62842D17-980E-40EB-A2BE-19440694F7BA}"/>
              </a:ext>
            </a:extLst>
          </p:cNvPr>
          <p:cNvSpPr>
            <a:spLocks noGrp="1"/>
          </p:cNvSpPr>
          <p:nvPr>
            <p:ph idx="1"/>
          </p:nvPr>
        </p:nvSpPr>
        <p:spPr/>
        <p:txBody>
          <a:bodyPr>
            <a:normAutofit/>
          </a:bodyPr>
          <a:lstStyle/>
          <a:p>
            <a:pPr>
              <a:lnSpc>
                <a:spcPct val="150000"/>
              </a:lnSpc>
            </a:pPr>
            <a:r>
              <a:rPr lang="de-DE" dirty="0"/>
              <a:t>Dieses Kriterium beschreibt die </a:t>
            </a:r>
            <a:r>
              <a:rPr lang="de-DE" b="1" dirty="0"/>
              <a:t>Gültigkeit</a:t>
            </a:r>
            <a:r>
              <a:rPr lang="de-DE" dirty="0"/>
              <a:t> einer Messung.</a:t>
            </a:r>
          </a:p>
          <a:p>
            <a:pPr>
              <a:lnSpc>
                <a:spcPct val="150000"/>
              </a:lnSpc>
            </a:pPr>
            <a:r>
              <a:rPr lang="de-DE" dirty="0"/>
              <a:t>Misst das Instrument das, was es soll?</a:t>
            </a:r>
          </a:p>
          <a:p>
            <a:pPr>
              <a:lnSpc>
                <a:spcPct val="150000"/>
              </a:lnSpc>
            </a:pPr>
            <a:r>
              <a:rPr lang="de-DE" dirty="0"/>
              <a:t>Der Test ist dann valide, wenn die Testaufgaben zu den zu messenden Merkmalen passen.</a:t>
            </a:r>
          </a:p>
          <a:p>
            <a:pPr>
              <a:lnSpc>
                <a:spcPct val="150000"/>
              </a:lnSpc>
            </a:pPr>
            <a:endParaRPr lang="de-DE" dirty="0"/>
          </a:p>
          <a:p>
            <a:pPr>
              <a:lnSpc>
                <a:spcPct val="150000"/>
              </a:lnSpc>
            </a:pPr>
            <a:r>
              <a:rPr lang="de-DE" dirty="0"/>
              <a:t>Beispiel: Wenn die Frage ist, wie viele Personen in einem bestimmten Zeitraum eine Ampel überqueren, reicht es nicht zu messen, wie häufig der Ampeltaster betätigt wird. (Es könnten bei einer Grünphase mehrere Menschen die Straße überqueren oder eine Person könnte nervös mehrfach den Taster betätigen.)</a:t>
            </a:r>
          </a:p>
        </p:txBody>
      </p:sp>
      <p:sp>
        <p:nvSpPr>
          <p:cNvPr id="4" name="Textplatzhalter 3">
            <a:extLst>
              <a:ext uri="{FF2B5EF4-FFF2-40B4-BE49-F238E27FC236}">
                <a16:creationId xmlns:a16="http://schemas.microsoft.com/office/drawing/2014/main" id="{A5323110-DEA0-4461-8D5A-2C048BB9C85B}"/>
              </a:ext>
            </a:extLst>
          </p:cNvPr>
          <p:cNvSpPr>
            <a:spLocks noGrp="1"/>
          </p:cNvSpPr>
          <p:nvPr>
            <p:ph type="body" sz="quarter" idx="13"/>
          </p:nvPr>
        </p:nvSpPr>
        <p:spPr/>
        <p:txBody>
          <a:bodyPr/>
          <a:lstStyle/>
          <a:p>
            <a:endParaRPr lang="de-DE"/>
          </a:p>
        </p:txBody>
      </p:sp>
      <p:sp>
        <p:nvSpPr>
          <p:cNvPr id="7" name="Textplatzhalter 6">
            <a:extLst>
              <a:ext uri="{FF2B5EF4-FFF2-40B4-BE49-F238E27FC236}">
                <a16:creationId xmlns:a16="http://schemas.microsoft.com/office/drawing/2014/main" id="{8CD71165-7511-490E-9E72-0709EE41FE32}"/>
              </a:ext>
            </a:extLst>
          </p:cNvPr>
          <p:cNvSpPr>
            <a:spLocks noGrp="1"/>
          </p:cNvSpPr>
          <p:nvPr>
            <p:ph type="body" sz="quarter" idx="14"/>
          </p:nvPr>
        </p:nvSpPr>
        <p:spPr/>
        <p:txBody>
          <a:bodyPr/>
          <a:lstStyle/>
          <a:p>
            <a:r>
              <a:rPr lang="de-DE" sz="800" dirty="0"/>
              <a:t>Quellen</a:t>
            </a:r>
            <a:r>
              <a:rPr lang="de-DE" dirty="0"/>
              <a:t>:</a:t>
            </a:r>
          </a:p>
          <a:p>
            <a:r>
              <a:rPr lang="de-DE" sz="800" cap="small" dirty="0" err="1"/>
              <a:t>Bonse</a:t>
            </a:r>
            <a:r>
              <a:rPr lang="de-DE" sz="800" cap="small" dirty="0"/>
              <a:t>-Rohmann</a:t>
            </a:r>
            <a:r>
              <a:rPr lang="de-DE" dirty="0"/>
              <a:t> </a:t>
            </a:r>
            <a:r>
              <a:rPr lang="de-DE" sz="800" dirty="0"/>
              <a:t>2023; </a:t>
            </a:r>
            <a:r>
              <a:rPr lang="de-DE" cap="small" dirty="0"/>
              <a:t>Diekmann</a:t>
            </a:r>
            <a:r>
              <a:rPr lang="de-DE" sz="800" dirty="0"/>
              <a:t> 2020; </a:t>
            </a:r>
            <a:r>
              <a:rPr lang="de-DE" cap="small" dirty="0" err="1"/>
              <a:t>Prsyborski</a:t>
            </a:r>
            <a:r>
              <a:rPr lang="de-DE" cap="small" dirty="0"/>
              <a:t>/Wohlrab-Saar </a:t>
            </a:r>
            <a:r>
              <a:rPr lang="de-DE" sz="800" dirty="0"/>
              <a:t>2021</a:t>
            </a:r>
            <a:endParaRPr lang="de-DE" dirty="0"/>
          </a:p>
        </p:txBody>
      </p:sp>
    </p:spTree>
    <p:extLst>
      <p:ext uri="{BB962C8B-B14F-4D97-AF65-F5344CB8AC3E}">
        <p14:creationId xmlns:p14="http://schemas.microsoft.com/office/powerpoint/2010/main" val="2139138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42293B-2DD7-40C1-87E3-98789CA2FB1B}"/>
              </a:ext>
            </a:extLst>
          </p:cNvPr>
          <p:cNvSpPr>
            <a:spLocks noGrp="1"/>
          </p:cNvSpPr>
          <p:nvPr>
            <p:ph type="title"/>
          </p:nvPr>
        </p:nvSpPr>
        <p:spPr/>
        <p:txBody>
          <a:bodyPr>
            <a:normAutofit/>
          </a:bodyPr>
          <a:lstStyle/>
          <a:p>
            <a:r>
              <a:rPr lang="de-DE" dirty="0"/>
              <a:t>Gütekriterien in der praktischen Abschlussprüfung</a:t>
            </a:r>
          </a:p>
        </p:txBody>
      </p:sp>
      <p:sp>
        <p:nvSpPr>
          <p:cNvPr id="3" name="Inhaltsplatzhalter 2">
            <a:extLst>
              <a:ext uri="{FF2B5EF4-FFF2-40B4-BE49-F238E27FC236}">
                <a16:creationId xmlns:a16="http://schemas.microsoft.com/office/drawing/2014/main" id="{6064090C-F60A-432B-8ADE-BCA2B042A91E}"/>
              </a:ext>
            </a:extLst>
          </p:cNvPr>
          <p:cNvSpPr>
            <a:spLocks noGrp="1"/>
          </p:cNvSpPr>
          <p:nvPr>
            <p:ph idx="1"/>
          </p:nvPr>
        </p:nvSpPr>
        <p:spPr>
          <a:xfrm>
            <a:off x="479375" y="2414753"/>
            <a:ext cx="11089233" cy="4038583"/>
          </a:xfrm>
        </p:spPr>
        <p:txBody>
          <a:bodyPr>
            <a:normAutofit/>
          </a:bodyPr>
          <a:lstStyle/>
          <a:p>
            <a:pPr marL="0" indent="0">
              <a:buNone/>
            </a:pPr>
            <a:r>
              <a:rPr lang="de-DE" dirty="0"/>
              <a:t>Einiges haben Sie bereits über die Gütekriterien zur Qualitätssicherung der Leistungsbeurteilung erfahren. Bitte werfen Sie nun einen Blick in die Pflegeberufe-Ausbildungs- und Prüfungsverordnung (PflAPrV), speziell in die für die praktische Abschlussprüfung relevanten Paragrafen.</a:t>
            </a:r>
          </a:p>
          <a:p>
            <a:r>
              <a:rPr lang="de-DE" dirty="0"/>
              <a:t>Analysieren Sie die PflAPrV vor dem Hintergrund der Gütekriterien: </a:t>
            </a:r>
          </a:p>
          <a:p>
            <a:pPr lvl="1"/>
            <a:r>
              <a:rPr lang="de-DE" dirty="0"/>
              <a:t>Inwiefern wird den Gütekriterien Rechnung getragen? </a:t>
            </a:r>
          </a:p>
          <a:p>
            <a:pPr lvl="1"/>
            <a:r>
              <a:rPr lang="de-DE" dirty="0"/>
              <a:t>Wie wird gewährleistet, dass die Bewertung objektiv, valide und reliabel ist?</a:t>
            </a:r>
          </a:p>
          <a:p>
            <a:pPr lvl="1"/>
            <a:r>
              <a:rPr lang="de-DE" dirty="0"/>
              <a:t>Welche Lücken und problematischen Punkte können Sie im Hinblick auf die Gütekriterien in der Umsetzung der praktischen Prüfung nach den gesetzlichen Vorgaben erkennen?</a:t>
            </a:r>
          </a:p>
          <a:p>
            <a:r>
              <a:rPr lang="de-DE" dirty="0"/>
              <a:t>Entwickeln Sie Ideen zur Kompensierung/Verbesserung der Güte von praktischen Prüfungen in der beruflichen und hochschulischen Pflegeausbildung.</a:t>
            </a:r>
          </a:p>
          <a:p>
            <a:pPr marL="0" indent="0">
              <a:buNone/>
            </a:pPr>
            <a:endParaRPr lang="de-DE" dirty="0"/>
          </a:p>
        </p:txBody>
      </p:sp>
      <p:sp>
        <p:nvSpPr>
          <p:cNvPr id="4" name="Textplatzhalter 3">
            <a:extLst>
              <a:ext uri="{FF2B5EF4-FFF2-40B4-BE49-F238E27FC236}">
                <a16:creationId xmlns:a16="http://schemas.microsoft.com/office/drawing/2014/main" id="{B3EDCAA7-5098-4CA6-8BA8-E6CA7567C71D}"/>
              </a:ext>
            </a:extLst>
          </p:cNvPr>
          <p:cNvSpPr>
            <a:spLocks noGrp="1"/>
          </p:cNvSpPr>
          <p:nvPr>
            <p:ph type="body" sz="quarter" idx="13"/>
          </p:nvPr>
        </p:nvSpPr>
        <p:spPr/>
        <p:txBody>
          <a:bodyPr/>
          <a:lstStyle/>
          <a:p>
            <a:r>
              <a:rPr lang="de-DE" dirty="0"/>
              <a:t>Arbeitsblatt 4.1.3.2</a:t>
            </a:r>
          </a:p>
        </p:txBody>
      </p:sp>
    </p:spTree>
    <p:extLst>
      <p:ext uri="{BB962C8B-B14F-4D97-AF65-F5344CB8AC3E}">
        <p14:creationId xmlns:p14="http://schemas.microsoft.com/office/powerpoint/2010/main" val="2100876942"/>
      </p:ext>
    </p:extLst>
  </p:cSld>
  <p:clrMapOvr>
    <a:masterClrMapping/>
  </p:clrMapOvr>
  <p:extLst>
    <p:ext uri="{6950BFC3-D8DA-4A85-94F7-54DA5524770B}">
      <p188:commentRel xmlns:p188="http://schemas.microsoft.com/office/powerpoint/2018/8/main" r:id="rId2"/>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13044A8-D568-48E3-A6C5-212A86C8375D}"/>
              </a:ext>
            </a:extLst>
          </p:cNvPr>
          <p:cNvSpPr>
            <a:spLocks noGrp="1" noChangeArrowheads="1"/>
          </p:cNvSpPr>
          <p:nvPr>
            <p:ph type="title"/>
          </p:nvPr>
        </p:nvSpPr>
        <p:spPr/>
        <p:txBody>
          <a:bodyPr>
            <a:normAutofit/>
          </a:bodyPr>
          <a:lstStyle/>
          <a:p>
            <a:pPr eaLnBrk="1" hangingPunct="1"/>
            <a:r>
              <a:rPr lang="de-DE" altLang="de-DE" dirty="0">
                <a:cs typeface="Arial" panose="020B0604020202020204" pitchFamily="34" charset="0"/>
              </a:rPr>
              <a:t>Gütekriterien in § 37 </a:t>
            </a:r>
            <a:r>
              <a:rPr lang="de-DE" altLang="de-DE" dirty="0" err="1">
                <a:cs typeface="Arial" panose="020B0604020202020204" pitchFamily="34" charset="0"/>
              </a:rPr>
              <a:t>PflAPrV</a:t>
            </a:r>
            <a:r>
              <a:rPr lang="de-DE" altLang="de-DE" dirty="0">
                <a:cs typeface="Arial" panose="020B0604020202020204" pitchFamily="34" charset="0"/>
              </a:rPr>
              <a:t> </a:t>
            </a:r>
          </a:p>
        </p:txBody>
      </p:sp>
      <p:graphicFrame>
        <p:nvGraphicFramePr>
          <p:cNvPr id="3" name="Inhaltsplatzhalter 2">
            <a:extLst>
              <a:ext uri="{FF2B5EF4-FFF2-40B4-BE49-F238E27FC236}">
                <a16:creationId xmlns:a16="http://schemas.microsoft.com/office/drawing/2014/main" id="{D961DB97-DE4A-43D2-B786-E4F83BB19EDA}"/>
              </a:ext>
            </a:extLst>
          </p:cNvPr>
          <p:cNvGraphicFramePr>
            <a:graphicFrameLocks noGrp="1"/>
          </p:cNvGraphicFramePr>
          <p:nvPr>
            <p:ph idx="1"/>
            <p:extLst>
              <p:ext uri="{D42A27DB-BD31-4B8C-83A1-F6EECF244321}">
                <p14:modId xmlns:p14="http://schemas.microsoft.com/office/powerpoint/2010/main" val="1892391468"/>
              </p:ext>
            </p:extLst>
          </p:nvPr>
        </p:nvGraphicFramePr>
        <p:xfrm>
          <a:off x="479425" y="2414588"/>
          <a:ext cx="11088688" cy="36782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platzhalter 3">
            <a:extLst>
              <a:ext uri="{FF2B5EF4-FFF2-40B4-BE49-F238E27FC236}">
                <a16:creationId xmlns:a16="http://schemas.microsoft.com/office/drawing/2014/main" id="{51F3889E-DFDD-4D16-8BE4-91AAAC3658ED}"/>
              </a:ext>
            </a:extLst>
          </p:cNvPr>
          <p:cNvSpPr>
            <a:spLocks noGrp="1"/>
          </p:cNvSpPr>
          <p:nvPr>
            <p:ph type="body" sz="quarter" idx="13"/>
          </p:nvPr>
        </p:nvSpPr>
        <p:spPr>
          <a:xfrm>
            <a:off x="479425" y="1765300"/>
            <a:ext cx="11088688" cy="492125"/>
          </a:xfrm>
        </p:spPr>
        <p:txBody>
          <a:bodyPr/>
          <a:lstStyle/>
          <a:p>
            <a:r>
              <a:rPr lang="de-DE" dirty="0"/>
              <a:t>Ergebnissicherung zu Arbeitsblatt 4.1.3.2</a:t>
            </a:r>
          </a:p>
        </p:txBody>
      </p:sp>
      <p:sp>
        <p:nvSpPr>
          <p:cNvPr id="6" name="Textplatzhalter 6">
            <a:extLst>
              <a:ext uri="{FF2B5EF4-FFF2-40B4-BE49-F238E27FC236}">
                <a16:creationId xmlns:a16="http://schemas.microsoft.com/office/drawing/2014/main" id="{3DE4A2D7-47DD-4A5C-A43F-A75DBA2C54A2}"/>
              </a:ext>
            </a:extLst>
          </p:cNvPr>
          <p:cNvSpPr>
            <a:spLocks noGrp="1"/>
          </p:cNvSpPr>
          <p:nvPr>
            <p:ph type="body" sz="quarter" idx="14"/>
          </p:nvPr>
        </p:nvSpPr>
        <p:spPr>
          <a:xfrm>
            <a:off x="479376" y="6165304"/>
            <a:ext cx="11089232" cy="288032"/>
          </a:xfrm>
        </p:spPr>
        <p:txBody>
          <a:bodyPr/>
          <a:lstStyle/>
          <a:p>
            <a:r>
              <a:rPr lang="de-DE" dirty="0"/>
              <a:t>Für die praktische Ausbildung in der beruflichen Pflegeausbildung gilt außerdem: Erhöhung der Objektivität durch Festlegung einer Notendefinition (§ 17 </a:t>
            </a:r>
            <a:r>
              <a:rPr lang="de-DE" dirty="0" err="1"/>
              <a:t>PflAPrV</a:t>
            </a:r>
            <a:r>
              <a:rPr lang="de-DE" dirty="0"/>
              <a:t>) </a:t>
            </a:r>
          </a:p>
        </p:txBody>
      </p:sp>
    </p:spTree>
  </p:cSld>
  <p:clrMapOvr>
    <a:masterClrMapping/>
  </p:clrMapOvr>
  <p:transition spd="slow" advTm="19681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EA112D-329D-4CF0-BDC5-3320E71B5A6B}"/>
              </a:ext>
            </a:extLst>
          </p:cNvPr>
          <p:cNvSpPr>
            <a:spLocks noGrp="1"/>
          </p:cNvSpPr>
          <p:nvPr>
            <p:ph type="title"/>
          </p:nvPr>
        </p:nvSpPr>
        <p:spPr/>
        <p:txBody>
          <a:bodyPr/>
          <a:lstStyle/>
          <a:p>
            <a:r>
              <a:rPr lang="de-DE" dirty="0"/>
              <a:t>Validität sicherstellen – Ansatzpunkte in der praktischen Prüfung</a:t>
            </a:r>
          </a:p>
        </p:txBody>
      </p:sp>
      <p:sp>
        <p:nvSpPr>
          <p:cNvPr id="3" name="Inhaltsplatzhalter 2">
            <a:extLst>
              <a:ext uri="{FF2B5EF4-FFF2-40B4-BE49-F238E27FC236}">
                <a16:creationId xmlns:a16="http://schemas.microsoft.com/office/drawing/2014/main" id="{FB4E9EBA-88ED-41D8-AC4A-71B6B1137400}"/>
              </a:ext>
            </a:extLst>
          </p:cNvPr>
          <p:cNvSpPr>
            <a:spLocks noGrp="1"/>
          </p:cNvSpPr>
          <p:nvPr>
            <p:ph idx="1"/>
          </p:nvPr>
        </p:nvSpPr>
        <p:spPr/>
        <p:txBody>
          <a:bodyPr/>
          <a:lstStyle/>
          <a:p>
            <a:pPr>
              <a:lnSpc>
                <a:spcPct val="150000"/>
              </a:lnSpc>
            </a:pPr>
            <a:r>
              <a:rPr lang="de-DE" altLang="de-DE" sz="2000" dirty="0"/>
              <a:t>Durch Prüfungen, die reale Pflegesituationen darstellen oder abbilden</a:t>
            </a:r>
          </a:p>
          <a:p>
            <a:pPr lvl="1">
              <a:lnSpc>
                <a:spcPct val="150000"/>
              </a:lnSpc>
            </a:pPr>
            <a:r>
              <a:rPr lang="de-DE" altLang="de-DE" dirty="0"/>
              <a:t>Die Abschlussprüfung „erstreckt sich auf die Pflege von mindestens zwei Menschen, von denen einer einen erhöhten Pflegebedarf und eine hochkomplexe Pflegesituation aufweist“ (§ 37 Abs. 4 </a:t>
            </a:r>
            <a:r>
              <a:rPr lang="de-DE" altLang="de-DE" dirty="0" err="1"/>
              <a:t>PflAPrV</a:t>
            </a:r>
            <a:r>
              <a:rPr lang="de-DE" altLang="de-DE" dirty="0"/>
              <a:t>), </a:t>
            </a:r>
            <a:br>
              <a:rPr lang="de-DE" altLang="de-DE" dirty="0"/>
            </a:br>
            <a:r>
              <a:rPr lang="de-DE" altLang="de-DE" dirty="0"/>
              <a:t>bzw. „</a:t>
            </a:r>
            <a:r>
              <a:rPr lang="de-DE" dirty="0"/>
              <a:t>auf die Pflege von mindestens zwei Menschen, von denen einer einen erhöhten Pflegebedarf aufweist“ </a:t>
            </a:r>
            <a:r>
              <a:rPr lang="de-DE" altLang="de-DE" dirty="0"/>
              <a:t>(§ 16 Abs. 4 PflAPrV).</a:t>
            </a:r>
          </a:p>
          <a:p>
            <a:pPr lvl="1">
              <a:lnSpc>
                <a:spcPct val="150000"/>
              </a:lnSpc>
            </a:pPr>
            <a:r>
              <a:rPr lang="de-DE" altLang="de-DE" dirty="0"/>
              <a:t>Die Komplexität einer Versorgung in einer Prüfungssituation ist nicht gänzlich steuerbar, kann aber durch eine zielgerichtete Auswahl der zu pflegenden Menschen beeinflusst werden.</a:t>
            </a:r>
          </a:p>
        </p:txBody>
      </p:sp>
      <p:sp>
        <p:nvSpPr>
          <p:cNvPr id="6" name="Textplatzhalter 6">
            <a:extLst>
              <a:ext uri="{FF2B5EF4-FFF2-40B4-BE49-F238E27FC236}">
                <a16:creationId xmlns:a16="http://schemas.microsoft.com/office/drawing/2014/main" id="{98FD8381-DC35-41CF-BE3C-2A04C784C027}"/>
              </a:ext>
            </a:extLst>
          </p:cNvPr>
          <p:cNvSpPr txBox="1">
            <a:spLocks/>
          </p:cNvSpPr>
          <p:nvPr/>
        </p:nvSpPr>
        <p:spPr bwMode="gray">
          <a:xfrm>
            <a:off x="479376" y="6165304"/>
            <a:ext cx="11089232" cy="288032"/>
          </a:xfrm>
          <a:prstGeom prst="rect">
            <a:avLst/>
          </a:prstGeom>
        </p:spPr>
        <p:txBody>
          <a:bodyPr vert="horz" lIns="0" tIns="0" rIns="0" bIns="0" rtlCol="0" anchor="t" anchorCtr="0">
            <a:noAutofit/>
          </a:bodyPr>
          <a:lstStyle>
            <a:lvl1pPr marL="0" indent="0" algn="l" defTabSz="914400" rtl="0" eaLnBrk="1" latinLnBrk="0" hangingPunct="1">
              <a:lnSpc>
                <a:spcPct val="114000"/>
              </a:lnSpc>
              <a:spcBef>
                <a:spcPts val="0"/>
              </a:spcBef>
              <a:buFont typeface="Wingdings 3" panose="05040102010807070707" pitchFamily="18" charset="2"/>
              <a:buNone/>
              <a:defRPr sz="800" kern="1200" spc="30" baseline="0">
                <a:solidFill>
                  <a:schemeClr val="tx1"/>
                </a:solidFill>
                <a:latin typeface="+mn-lt"/>
                <a:ea typeface="+mn-ea"/>
                <a:cs typeface="+mn-cs"/>
              </a:defRPr>
            </a:lvl1pPr>
            <a:lvl2pPr marL="808038" indent="-268288"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2pPr>
            <a:lvl3pPr marL="1341438" indent="-266700"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3pPr>
            <a:lvl4pPr marL="1882775" indent="-268288"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4pPr>
            <a:lvl5pPr marL="2422525" indent="-266700"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Quelle: </a:t>
            </a:r>
          </a:p>
          <a:p>
            <a:r>
              <a:rPr lang="de-DE" cap="small" dirty="0" err="1"/>
              <a:t>Bonse</a:t>
            </a:r>
            <a:r>
              <a:rPr lang="de-DE" cap="small" dirty="0"/>
              <a:t>-Rohmann</a:t>
            </a:r>
            <a:r>
              <a:rPr lang="de-DE" dirty="0"/>
              <a:t> 2023</a:t>
            </a:r>
          </a:p>
        </p:txBody>
      </p:sp>
    </p:spTree>
    <p:extLst>
      <p:ext uri="{BB962C8B-B14F-4D97-AF65-F5344CB8AC3E}">
        <p14:creationId xmlns:p14="http://schemas.microsoft.com/office/powerpoint/2010/main" val="2587926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F44C10-7E3A-4E25-AD58-B0DA8324E61B}"/>
              </a:ext>
            </a:extLst>
          </p:cNvPr>
          <p:cNvSpPr>
            <a:spLocks noGrp="1"/>
          </p:cNvSpPr>
          <p:nvPr>
            <p:ph type="title"/>
          </p:nvPr>
        </p:nvSpPr>
        <p:spPr/>
        <p:txBody>
          <a:bodyPr/>
          <a:lstStyle/>
          <a:p>
            <a:r>
              <a:rPr lang="de-DE" dirty="0"/>
              <a:t>Objektivität sicherstellen – Ansatzpunkte in der praktischen Prüfung</a:t>
            </a:r>
          </a:p>
        </p:txBody>
      </p:sp>
      <p:sp>
        <p:nvSpPr>
          <p:cNvPr id="3" name="Inhaltsplatzhalter 2">
            <a:extLst>
              <a:ext uri="{FF2B5EF4-FFF2-40B4-BE49-F238E27FC236}">
                <a16:creationId xmlns:a16="http://schemas.microsoft.com/office/drawing/2014/main" id="{117A5489-96A9-42E5-B91E-2AC16AF89E5A}"/>
              </a:ext>
            </a:extLst>
          </p:cNvPr>
          <p:cNvSpPr>
            <a:spLocks noGrp="1"/>
          </p:cNvSpPr>
          <p:nvPr>
            <p:ph idx="1"/>
          </p:nvPr>
        </p:nvSpPr>
        <p:spPr/>
        <p:txBody>
          <a:bodyPr/>
          <a:lstStyle/>
          <a:p>
            <a:pPr>
              <a:lnSpc>
                <a:spcPct val="150000"/>
              </a:lnSpc>
              <a:spcBef>
                <a:spcPts val="300"/>
              </a:spcBef>
            </a:pPr>
            <a:r>
              <a:rPr lang="de-DE" sz="2000" dirty="0"/>
              <a:t>Durch Aufgabenstellungen, die trotz der Varianz von Versorgungsbereichen, Altersstufen und sozialem und kulturellem Umfeld der zu pflegenden Menschen gleich/vergleichbar sind</a:t>
            </a:r>
          </a:p>
          <a:p>
            <a:pPr>
              <a:lnSpc>
                <a:spcPct val="150000"/>
              </a:lnSpc>
              <a:spcBef>
                <a:spcPts val="300"/>
              </a:spcBef>
            </a:pPr>
            <a:r>
              <a:rPr lang="de-DE" sz="2000" dirty="0"/>
              <a:t>Durch Verwendung identischer Bewertungskriterien und Notenschlüssel durch Prüfende</a:t>
            </a:r>
          </a:p>
          <a:p>
            <a:pPr>
              <a:lnSpc>
                <a:spcPct val="150000"/>
              </a:lnSpc>
              <a:spcBef>
                <a:spcPts val="300"/>
              </a:spcBef>
            </a:pPr>
            <a:r>
              <a:rPr lang="de-DE" sz="2000" dirty="0"/>
              <a:t>Durch mehrere Prüferinnen / Prüfer, die die Prüfung bewerten</a:t>
            </a:r>
          </a:p>
          <a:p>
            <a:pPr>
              <a:lnSpc>
                <a:spcPct val="150000"/>
              </a:lnSpc>
              <a:spcBef>
                <a:spcPts val="300"/>
              </a:spcBef>
            </a:pPr>
            <a:r>
              <a:rPr lang="de-DE" sz="2000" dirty="0"/>
              <a:t>Durch Transparenz hinsichtlich der Anforderungen, Bewertungskriterien und Notenschlüssel:</a:t>
            </a:r>
          </a:p>
          <a:p>
            <a:pPr lvl="1">
              <a:lnSpc>
                <a:spcPct val="150000"/>
              </a:lnSpc>
            </a:pPr>
            <a:r>
              <a:rPr lang="de-DE" dirty="0"/>
              <a:t>Transparenz wird vor allem durch das Informieren der Prüfungsteilnehmenden hergestellt.</a:t>
            </a:r>
          </a:p>
          <a:p>
            <a:pPr lvl="1">
              <a:lnSpc>
                <a:spcPct val="150000"/>
              </a:lnSpc>
            </a:pPr>
            <a:r>
              <a:rPr lang="de-DE" dirty="0"/>
              <a:t>Die Übung von Prüfungssituationen kann das bloße Informieren ergänzen.</a:t>
            </a:r>
          </a:p>
          <a:p>
            <a:pPr marL="0" indent="0">
              <a:buNone/>
            </a:pPr>
            <a:endParaRPr lang="de-DE" dirty="0"/>
          </a:p>
        </p:txBody>
      </p:sp>
      <p:sp>
        <p:nvSpPr>
          <p:cNvPr id="5" name="Textplatzhalter 6">
            <a:extLst>
              <a:ext uri="{FF2B5EF4-FFF2-40B4-BE49-F238E27FC236}">
                <a16:creationId xmlns:a16="http://schemas.microsoft.com/office/drawing/2014/main" id="{DC86C0A5-AABD-45E1-A102-19BFD3937085}"/>
              </a:ext>
            </a:extLst>
          </p:cNvPr>
          <p:cNvSpPr txBox="1">
            <a:spLocks/>
          </p:cNvSpPr>
          <p:nvPr/>
        </p:nvSpPr>
        <p:spPr bwMode="gray">
          <a:xfrm>
            <a:off x="479376" y="6165304"/>
            <a:ext cx="11089232" cy="288032"/>
          </a:xfrm>
          <a:prstGeom prst="rect">
            <a:avLst/>
          </a:prstGeom>
        </p:spPr>
        <p:txBody>
          <a:bodyPr vert="horz" lIns="0" tIns="0" rIns="0" bIns="0" rtlCol="0" anchor="t" anchorCtr="0">
            <a:noAutofit/>
          </a:bodyPr>
          <a:lstStyle>
            <a:lvl1pPr marL="0" indent="0" algn="l" defTabSz="914400" rtl="0" eaLnBrk="1" latinLnBrk="0" hangingPunct="1">
              <a:lnSpc>
                <a:spcPct val="114000"/>
              </a:lnSpc>
              <a:spcBef>
                <a:spcPts val="0"/>
              </a:spcBef>
              <a:buFont typeface="Wingdings 3" panose="05040102010807070707" pitchFamily="18" charset="2"/>
              <a:buNone/>
              <a:defRPr sz="800" kern="1200" spc="30" baseline="0">
                <a:solidFill>
                  <a:schemeClr val="tx1"/>
                </a:solidFill>
                <a:latin typeface="+mn-lt"/>
                <a:ea typeface="+mn-ea"/>
                <a:cs typeface="+mn-cs"/>
              </a:defRPr>
            </a:lvl1pPr>
            <a:lvl2pPr marL="808038" indent="-268288"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2pPr>
            <a:lvl3pPr marL="1341438" indent="-266700"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3pPr>
            <a:lvl4pPr marL="1882775" indent="-268288"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4pPr>
            <a:lvl5pPr marL="2422525" indent="-266700" algn="l" defTabSz="914400" rtl="0" eaLnBrk="1" latinLnBrk="0" hangingPunct="1">
              <a:lnSpc>
                <a:spcPct val="114000"/>
              </a:lnSpc>
              <a:spcBef>
                <a:spcPts val="0"/>
              </a:spcBef>
              <a:buFont typeface="Arial" panose="020B0604020202020204" pitchFamily="34" charset="0"/>
              <a:buChar char="‒"/>
              <a:defRPr sz="1600" kern="1200" spc="3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Quelle:</a:t>
            </a:r>
          </a:p>
          <a:p>
            <a:r>
              <a:rPr lang="de-DE" cap="small" dirty="0" err="1"/>
              <a:t>Bonse</a:t>
            </a:r>
            <a:r>
              <a:rPr lang="de-DE" cap="small" dirty="0"/>
              <a:t>-Rohmann</a:t>
            </a:r>
            <a:r>
              <a:rPr lang="de-DE" dirty="0"/>
              <a:t> 2023</a:t>
            </a:r>
          </a:p>
        </p:txBody>
      </p:sp>
    </p:spTree>
    <p:extLst>
      <p:ext uri="{BB962C8B-B14F-4D97-AF65-F5344CB8AC3E}">
        <p14:creationId xmlns:p14="http://schemas.microsoft.com/office/powerpoint/2010/main" val="578052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5BFB65E-2F87-48AC-80AF-92D2A7C1076C}"/>
              </a:ext>
            </a:extLst>
          </p:cNvPr>
          <p:cNvSpPr>
            <a:spLocks noGrp="1"/>
          </p:cNvSpPr>
          <p:nvPr>
            <p:ph type="title"/>
          </p:nvPr>
        </p:nvSpPr>
        <p:spPr/>
        <p:txBody>
          <a:bodyPr/>
          <a:lstStyle/>
          <a:p>
            <a:r>
              <a:rPr lang="de-DE" dirty="0"/>
              <a:t>Inhalte</a:t>
            </a:r>
          </a:p>
        </p:txBody>
      </p:sp>
      <p:sp>
        <p:nvSpPr>
          <p:cNvPr id="5" name="Inhaltsplatzhalter 4">
            <a:extLst>
              <a:ext uri="{FF2B5EF4-FFF2-40B4-BE49-F238E27FC236}">
                <a16:creationId xmlns:a16="http://schemas.microsoft.com/office/drawing/2014/main" id="{674D5F43-D486-43FC-B32C-93172A49696A}"/>
              </a:ext>
            </a:extLst>
          </p:cNvPr>
          <p:cNvSpPr>
            <a:spLocks noGrp="1"/>
          </p:cNvSpPr>
          <p:nvPr>
            <p:ph idx="1"/>
          </p:nvPr>
        </p:nvSpPr>
        <p:spPr/>
        <p:txBody>
          <a:bodyPr anchor="ctr"/>
          <a:lstStyle/>
          <a:p>
            <a:pPr>
              <a:buFont typeface="Wingdings 3" panose="05040102010807070707" pitchFamily="18" charset="2"/>
              <a:buChar char="Ò"/>
            </a:pPr>
            <a:r>
              <a:rPr lang="de-DE" sz="2000" dirty="0"/>
              <a:t>Gesetzliche Grundlagen für die praktische Prüfung in der hochschulischen und beruflichen Pflegeausbildung</a:t>
            </a:r>
          </a:p>
          <a:p>
            <a:pPr marL="0" indent="0">
              <a:buNone/>
            </a:pPr>
            <a:endParaRPr lang="de-DE" sz="2000" dirty="0"/>
          </a:p>
          <a:p>
            <a:pPr>
              <a:buFont typeface="Wingdings 3" panose="05040102010807070707" pitchFamily="18" charset="2"/>
              <a:buChar char="Ò"/>
            </a:pPr>
            <a:r>
              <a:rPr lang="de-DE" sz="2000" dirty="0"/>
              <a:t>Gütekriterien im Zusammenhang mit der praktischen Prüfung</a:t>
            </a:r>
          </a:p>
          <a:p>
            <a:endParaRPr lang="de-DE" dirty="0"/>
          </a:p>
        </p:txBody>
      </p:sp>
      <p:sp>
        <p:nvSpPr>
          <p:cNvPr id="7" name="Textplatzhalter 6">
            <a:extLst>
              <a:ext uri="{FF2B5EF4-FFF2-40B4-BE49-F238E27FC236}">
                <a16:creationId xmlns:a16="http://schemas.microsoft.com/office/drawing/2014/main" id="{B903E3E9-A080-4FBF-838E-6FD1D341D770}"/>
              </a:ext>
            </a:extLst>
          </p:cNvPr>
          <p:cNvSpPr>
            <a:spLocks noGrp="1"/>
          </p:cNvSpPr>
          <p:nvPr>
            <p:ph type="body" sz="quarter" idx="13"/>
          </p:nvPr>
        </p:nvSpPr>
        <p:spPr/>
        <p:txBody>
          <a:bodyPr/>
          <a:lstStyle/>
          <a:p>
            <a:endParaRPr lang="de-DE"/>
          </a:p>
        </p:txBody>
      </p:sp>
    </p:spTree>
    <p:extLst>
      <p:ext uri="{BB962C8B-B14F-4D97-AF65-F5344CB8AC3E}">
        <p14:creationId xmlns:p14="http://schemas.microsoft.com/office/powerpoint/2010/main" val="1205256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C34B5B-CD26-4A78-95BF-FBF69D75C445}"/>
              </a:ext>
            </a:extLst>
          </p:cNvPr>
          <p:cNvSpPr>
            <a:spLocks noGrp="1"/>
          </p:cNvSpPr>
          <p:nvPr>
            <p:ph type="title"/>
          </p:nvPr>
        </p:nvSpPr>
        <p:spPr/>
        <p:txBody>
          <a:bodyPr/>
          <a:lstStyle/>
          <a:p>
            <a:r>
              <a:rPr lang="de-DE" dirty="0"/>
              <a:t>Reliabilität sicherstellen – Ansatzpunkte in der praktischen Prüfung</a:t>
            </a:r>
          </a:p>
        </p:txBody>
      </p:sp>
      <p:sp>
        <p:nvSpPr>
          <p:cNvPr id="3" name="Inhaltsplatzhalter 2">
            <a:extLst>
              <a:ext uri="{FF2B5EF4-FFF2-40B4-BE49-F238E27FC236}">
                <a16:creationId xmlns:a16="http://schemas.microsoft.com/office/drawing/2014/main" id="{C95E6A69-D9CF-42D7-BC7B-6204AC0BF34E}"/>
              </a:ext>
            </a:extLst>
          </p:cNvPr>
          <p:cNvSpPr>
            <a:spLocks noGrp="1"/>
          </p:cNvSpPr>
          <p:nvPr>
            <p:ph idx="1"/>
          </p:nvPr>
        </p:nvSpPr>
        <p:spPr/>
        <p:txBody>
          <a:bodyPr/>
          <a:lstStyle/>
          <a:p>
            <a:pPr>
              <a:lnSpc>
                <a:spcPct val="150000"/>
              </a:lnSpc>
            </a:pPr>
            <a:r>
              <a:rPr lang="de-DE" altLang="de-DE" sz="2000" dirty="0"/>
              <a:t>Durch mehrere Aufgaben mit dem gleichen Schwierigkeitsgrad</a:t>
            </a:r>
          </a:p>
          <a:p>
            <a:pPr>
              <a:lnSpc>
                <a:spcPct val="150000"/>
              </a:lnSpc>
            </a:pPr>
            <a:r>
              <a:rPr lang="de-DE" altLang="de-DE" sz="2000" dirty="0"/>
              <a:t>Durch Verwendung von Aufgaben mittleren Umfangs, die nur Teile einer Problemlösung verlangen</a:t>
            </a:r>
          </a:p>
          <a:p>
            <a:pPr>
              <a:lnSpc>
                <a:spcPct val="150000"/>
              </a:lnSpc>
            </a:pPr>
            <a:r>
              <a:rPr lang="de-DE" altLang="de-DE" sz="2000" dirty="0"/>
              <a:t>Durch Schulung der Prüfenden:</a:t>
            </a:r>
          </a:p>
          <a:p>
            <a:pPr lvl="1">
              <a:lnSpc>
                <a:spcPct val="150000"/>
              </a:lnSpc>
            </a:pPr>
            <a:r>
              <a:rPr lang="de-DE" altLang="de-DE" dirty="0"/>
              <a:t>Sicheres Wissen der Prüfenden führt zu vergleichbaren Prüfungsergebnissen</a:t>
            </a:r>
          </a:p>
          <a:p>
            <a:pPr>
              <a:lnSpc>
                <a:spcPct val="150000"/>
              </a:lnSpc>
            </a:pPr>
            <a:r>
              <a:rPr lang="de-DE" altLang="de-DE" sz="2000" dirty="0"/>
              <a:t>Durch Verwendung einheitlicher, präziser Bewertungskriterien und -raster durch alle Prüfenden</a:t>
            </a:r>
          </a:p>
          <a:p>
            <a:endParaRPr lang="de-DE" dirty="0"/>
          </a:p>
        </p:txBody>
      </p:sp>
      <p:sp>
        <p:nvSpPr>
          <p:cNvPr id="6" name="Textplatzhalter 6">
            <a:extLst>
              <a:ext uri="{FF2B5EF4-FFF2-40B4-BE49-F238E27FC236}">
                <a16:creationId xmlns:a16="http://schemas.microsoft.com/office/drawing/2014/main" id="{3B2D1AD5-0816-49B3-94BD-240E0857A36D}"/>
              </a:ext>
            </a:extLst>
          </p:cNvPr>
          <p:cNvSpPr>
            <a:spLocks noGrp="1"/>
          </p:cNvSpPr>
          <p:nvPr>
            <p:ph type="body" sz="quarter" idx="14"/>
          </p:nvPr>
        </p:nvSpPr>
        <p:spPr>
          <a:xfrm>
            <a:off x="479376" y="6165304"/>
            <a:ext cx="11089232" cy="288032"/>
          </a:xfrm>
        </p:spPr>
        <p:txBody>
          <a:bodyPr/>
          <a:lstStyle/>
          <a:p>
            <a:r>
              <a:rPr lang="de-DE" sz="800" dirty="0"/>
              <a:t>Quelle</a:t>
            </a:r>
            <a:r>
              <a:rPr lang="de-DE" dirty="0"/>
              <a:t>:</a:t>
            </a:r>
          </a:p>
          <a:p>
            <a:r>
              <a:rPr lang="de-DE" sz="800" cap="small" dirty="0" err="1"/>
              <a:t>Bonse</a:t>
            </a:r>
            <a:r>
              <a:rPr lang="de-DE" sz="800" cap="small" dirty="0"/>
              <a:t>-Rohmann</a:t>
            </a:r>
            <a:r>
              <a:rPr lang="de-DE" dirty="0"/>
              <a:t> </a:t>
            </a:r>
            <a:r>
              <a:rPr lang="de-DE" sz="800" dirty="0"/>
              <a:t>2023</a:t>
            </a:r>
            <a:endParaRPr lang="de-DE" dirty="0"/>
          </a:p>
        </p:txBody>
      </p:sp>
    </p:spTree>
    <p:extLst>
      <p:ext uri="{BB962C8B-B14F-4D97-AF65-F5344CB8AC3E}">
        <p14:creationId xmlns:p14="http://schemas.microsoft.com/office/powerpoint/2010/main" val="1455677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1C1C90-88CA-4132-8A67-D30BA057C02E}"/>
              </a:ext>
            </a:extLst>
          </p:cNvPr>
          <p:cNvSpPr>
            <a:spLocks noGrp="1"/>
          </p:cNvSpPr>
          <p:nvPr>
            <p:ph type="title"/>
          </p:nvPr>
        </p:nvSpPr>
        <p:spPr/>
        <p:txBody>
          <a:bodyPr/>
          <a:lstStyle/>
          <a:p>
            <a:r>
              <a:rPr lang="de-DE" dirty="0"/>
              <a:t>Quellen</a:t>
            </a:r>
          </a:p>
        </p:txBody>
      </p:sp>
      <p:sp>
        <p:nvSpPr>
          <p:cNvPr id="3" name="Inhaltsplatzhalter 2">
            <a:extLst>
              <a:ext uri="{FF2B5EF4-FFF2-40B4-BE49-F238E27FC236}">
                <a16:creationId xmlns:a16="http://schemas.microsoft.com/office/drawing/2014/main" id="{A60BBEEF-B803-4F09-96F7-07FB143F946D}"/>
              </a:ext>
            </a:extLst>
          </p:cNvPr>
          <p:cNvSpPr>
            <a:spLocks noGrp="1"/>
          </p:cNvSpPr>
          <p:nvPr>
            <p:ph idx="1"/>
          </p:nvPr>
        </p:nvSpPr>
        <p:spPr/>
        <p:txBody>
          <a:bodyPr>
            <a:normAutofit fontScale="92500" lnSpcReduction="10000"/>
          </a:bodyPr>
          <a:lstStyle/>
          <a:p>
            <a:pPr marL="0" indent="0">
              <a:buNone/>
            </a:pPr>
            <a:r>
              <a:rPr lang="de-DE" sz="1400" cap="small" dirty="0" err="1"/>
              <a:t>Bonse</a:t>
            </a:r>
            <a:r>
              <a:rPr lang="de-DE" sz="1400" cap="small" dirty="0"/>
              <a:t>-Rohmann</a:t>
            </a:r>
            <a:r>
              <a:rPr lang="de-DE" sz="1400" dirty="0"/>
              <a:t>, Mathias: Kompetenzorientierte Prüfungsgestaltung in den Gesundheitsfachberufen. In: </a:t>
            </a:r>
            <a:r>
              <a:rPr lang="de-DE" sz="1400" cap="small" dirty="0"/>
              <a:t>Darmann-Finck</a:t>
            </a:r>
            <a:r>
              <a:rPr lang="de-DE" sz="1400" dirty="0"/>
              <a:t>, Ingrid; </a:t>
            </a:r>
            <a:r>
              <a:rPr lang="de-DE" sz="1400" cap="small" dirty="0"/>
              <a:t>Sahmel</a:t>
            </a:r>
            <a:r>
              <a:rPr lang="de-DE" sz="1400" dirty="0"/>
              <a:t>, Karl-Heinz (Hrsg.): Pädagogik im Gesundheitswesen. Berlin, Heidelberg 2023, S. 459–477</a:t>
            </a:r>
          </a:p>
          <a:p>
            <a:pPr marL="0" indent="0">
              <a:buNone/>
            </a:pPr>
            <a:r>
              <a:rPr lang="de-DE" sz="1400" cap="small" dirty="0"/>
              <a:t>Diekmann</a:t>
            </a:r>
            <a:r>
              <a:rPr lang="de-DE" sz="1400" dirty="0"/>
              <a:t>, Andreas: Empirische Sozialforschung. Grundlagen, Methoden, Anwendungen. Reinbek bei Hamburg 2020</a:t>
            </a:r>
          </a:p>
          <a:p>
            <a:pPr marL="0" indent="0">
              <a:buNone/>
            </a:pPr>
            <a:r>
              <a:rPr lang="de-DE" sz="1400" cap="small" dirty="0">
                <a:effectLst/>
                <a:latin typeface="Arial" panose="020B0604020202020204" pitchFamily="34" charset="0"/>
                <a:ea typeface="Calibri" panose="020F0502020204030204" pitchFamily="34" charset="0"/>
                <a:cs typeface="Times New Roman" panose="02020603050405020304" pitchFamily="18" charset="0"/>
              </a:rPr>
              <a:t>Fachkommission nach § 53 Pflegeberufegesetz: </a:t>
            </a:r>
            <a:r>
              <a:rPr lang="de-DE" sz="1400" dirty="0"/>
              <a:t>Rahmenpläne der Fachkommission nach § 53 PflBG. 2., überarbeitete Aufl. Bonn 2020. URL: </a:t>
            </a:r>
            <a:r>
              <a:rPr lang="de-DE" sz="1400" dirty="0">
                <a:hlinkClick r:id="rId2"/>
              </a:rPr>
              <a:t>https://www.bibb.de/dokumente/pdf/AB26_Rahmenausbildungsplaene_aktualisiert_11-2023.pdf</a:t>
            </a:r>
            <a:r>
              <a:rPr lang="de-DE" sz="1400" dirty="0"/>
              <a:t> (Stand: 10.06.2024)</a:t>
            </a:r>
          </a:p>
          <a:p>
            <a:pPr marL="0" indent="0">
              <a:buNone/>
            </a:pPr>
            <a:r>
              <a:rPr lang="de-DE" sz="1400" cap="small" dirty="0">
                <a:effectLst/>
                <a:latin typeface="Arial" panose="020B0604020202020204" pitchFamily="34" charset="0"/>
                <a:ea typeface="Calibri" panose="020F0502020204030204" pitchFamily="34" charset="0"/>
                <a:cs typeface="Times New Roman" panose="02020603050405020304" pitchFamily="18" charset="0"/>
              </a:rPr>
              <a:t>Fachkommission nach § 53 Pflegeberufegesetz: </a:t>
            </a:r>
            <a:r>
              <a:rPr lang="de-DE" sz="1400" dirty="0"/>
              <a:t>Rahmenpläne der Fachkommission nach § 53 PflBG. Rahmenausbildungspläne für die praktische Ausbildung. 1. Aktualisierung. Genehmigte Vorabfassung. Bonn 2023. URL: </a:t>
            </a:r>
            <a:r>
              <a:rPr lang="de-DE" sz="1400" dirty="0">
                <a:hlinkClick r:id="rId2"/>
              </a:rPr>
              <a:t>https://www.bibb.de/dokumente/pdf/AB26</a:t>
            </a:r>
            <a:br>
              <a:rPr lang="de-DE" sz="1400" dirty="0">
                <a:hlinkClick r:id="rId2"/>
              </a:rPr>
            </a:br>
            <a:r>
              <a:rPr lang="de-DE" sz="1400" dirty="0">
                <a:hlinkClick r:id="rId2"/>
              </a:rPr>
              <a:t>_Rahmenausbildungsplaene_aktualisiert_11-2023.pdf</a:t>
            </a:r>
            <a:r>
              <a:rPr lang="de-DE" sz="1400" dirty="0"/>
              <a:t> (Stand: 10.06.2024)</a:t>
            </a:r>
          </a:p>
          <a:p>
            <a:pPr marL="0" indent="0">
              <a:buNone/>
            </a:pPr>
            <a:r>
              <a:rPr lang="de-DE" sz="1400" cap="small" dirty="0"/>
              <a:t>Jürgens</a:t>
            </a:r>
            <a:r>
              <a:rPr lang="de-DE" sz="1400" dirty="0"/>
              <a:t>, Eiko; </a:t>
            </a:r>
            <a:r>
              <a:rPr lang="de-DE" sz="1400" cap="small" dirty="0"/>
              <a:t>Lissmann</a:t>
            </a:r>
            <a:r>
              <a:rPr lang="de-DE" sz="1400" dirty="0"/>
              <a:t>, Urban: Pädagogische Diagnostik. Grundlagen und Methoden der Leistungsbeurteilung in der Schule. Weinheim 2015</a:t>
            </a:r>
          </a:p>
          <a:p>
            <a:pPr marL="0" indent="0">
              <a:buNone/>
            </a:pPr>
            <a:r>
              <a:rPr lang="de-DE" sz="1400" cap="small" dirty="0" err="1"/>
              <a:t>Przyborski</a:t>
            </a:r>
            <a:r>
              <a:rPr lang="de-DE" sz="1400" dirty="0"/>
              <a:t>, </a:t>
            </a:r>
            <a:r>
              <a:rPr lang="de-DE" sz="1400" dirty="0" err="1"/>
              <a:t>Aglaja</a:t>
            </a:r>
            <a:r>
              <a:rPr lang="de-DE" sz="1400" dirty="0"/>
              <a:t>; </a:t>
            </a:r>
            <a:r>
              <a:rPr lang="de-DE" sz="1400" cap="small" dirty="0"/>
              <a:t>Wohlrab-Sahr</a:t>
            </a:r>
            <a:r>
              <a:rPr lang="de-DE" sz="1400" dirty="0"/>
              <a:t>, Monika: Qualitative Sozialforschung. Berlin 2021</a:t>
            </a:r>
          </a:p>
          <a:p>
            <a:pPr marL="0" indent="0">
              <a:buNone/>
            </a:pPr>
            <a:r>
              <a:rPr lang="de-DE" sz="1400" cap="small" dirty="0"/>
              <a:t>Rheinberg</a:t>
            </a:r>
            <a:r>
              <a:rPr lang="de-DE" sz="1400" dirty="0"/>
              <a:t>, Falko; </a:t>
            </a:r>
            <a:r>
              <a:rPr lang="de-DE" sz="1400" cap="small" dirty="0"/>
              <a:t>Fries</a:t>
            </a:r>
            <a:r>
              <a:rPr lang="de-DE" sz="1400" dirty="0"/>
              <a:t>, Stefan: Bezugsnormorientierung. In: </a:t>
            </a:r>
            <a:r>
              <a:rPr lang="de-DE" sz="1400" cap="small" dirty="0"/>
              <a:t>Rost</a:t>
            </a:r>
            <a:r>
              <a:rPr lang="de-DE" sz="1400" dirty="0"/>
              <a:t>, Detlef H.; </a:t>
            </a:r>
            <a:r>
              <a:rPr lang="de-DE" sz="1400" cap="small" dirty="0" err="1"/>
              <a:t>Sparfeldt</a:t>
            </a:r>
            <a:r>
              <a:rPr lang="de-DE" sz="1400" dirty="0"/>
              <a:t>, Jörn R.; </a:t>
            </a:r>
            <a:r>
              <a:rPr lang="de-DE" sz="1400" cap="small" dirty="0"/>
              <a:t>Buch</a:t>
            </a:r>
            <a:r>
              <a:rPr lang="de-DE" sz="1400" dirty="0"/>
              <a:t>, Susanne R. (Hrsg.): Handwörterbuch Pädagogische Psychologie. 5. überarbeitete und erweiterte Aufl. Weinheim 2018, S. 56–63</a:t>
            </a:r>
          </a:p>
          <a:p>
            <a:pPr marL="0" indent="0">
              <a:buNone/>
            </a:pPr>
            <a:r>
              <a:rPr lang="de-DE" sz="1400" cap="small" dirty="0"/>
              <a:t>Sippel</a:t>
            </a:r>
            <a:r>
              <a:rPr lang="de-DE" sz="1400" dirty="0"/>
              <a:t>, Silvia: Zur Relevanz von Assessment-Feedback in der Hochschullehre. In: Zeitschrift für Hochschulentwicklung 4 (2009) 1, S. 1–22</a:t>
            </a:r>
          </a:p>
          <a:p>
            <a:endParaRPr lang="de-DE" dirty="0"/>
          </a:p>
        </p:txBody>
      </p:sp>
      <p:sp>
        <p:nvSpPr>
          <p:cNvPr id="5" name="Textplatzhalter 4">
            <a:extLst>
              <a:ext uri="{FF2B5EF4-FFF2-40B4-BE49-F238E27FC236}">
                <a16:creationId xmlns:a16="http://schemas.microsoft.com/office/drawing/2014/main" id="{45A27633-BDBA-4296-A2E1-DC159DFDA715}"/>
              </a:ext>
            </a:extLst>
          </p:cNvPr>
          <p:cNvSpPr>
            <a:spLocks noGrp="1"/>
          </p:cNvSpPr>
          <p:nvPr>
            <p:ph type="body" sz="quarter" idx="13"/>
          </p:nvPr>
        </p:nvSpPr>
        <p:spPr/>
        <p:txBody>
          <a:bodyPr/>
          <a:lstStyle/>
          <a:p>
            <a:endParaRPr lang="de-DE"/>
          </a:p>
        </p:txBody>
      </p:sp>
    </p:spTree>
    <p:extLst>
      <p:ext uri="{BB962C8B-B14F-4D97-AF65-F5344CB8AC3E}">
        <p14:creationId xmlns:p14="http://schemas.microsoft.com/office/powerpoint/2010/main" val="3282473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8F6813-C6AE-418E-986B-967E185E715A}"/>
              </a:ext>
            </a:extLst>
          </p:cNvPr>
          <p:cNvSpPr>
            <a:spLocks noGrp="1"/>
          </p:cNvSpPr>
          <p:nvPr>
            <p:ph type="ctrTitle"/>
          </p:nvPr>
        </p:nvSpPr>
        <p:spPr/>
        <p:txBody>
          <a:bodyPr/>
          <a:lstStyle/>
          <a:p>
            <a:r>
              <a:rPr lang="de-DE" dirty="0"/>
              <a:t>Gesetzliche Grundlagen für die praktische Prüfung in der hochschulischen und beruflichen Pflegeausbildung</a:t>
            </a:r>
          </a:p>
        </p:txBody>
      </p:sp>
    </p:spTree>
    <p:extLst>
      <p:ext uri="{BB962C8B-B14F-4D97-AF65-F5344CB8AC3E}">
        <p14:creationId xmlns:p14="http://schemas.microsoft.com/office/powerpoint/2010/main" val="1691501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7A866A-31DC-4673-BCB3-BF3B869321AE}"/>
              </a:ext>
            </a:extLst>
          </p:cNvPr>
          <p:cNvSpPr>
            <a:spLocks noGrp="1"/>
          </p:cNvSpPr>
          <p:nvPr>
            <p:ph type="title"/>
          </p:nvPr>
        </p:nvSpPr>
        <p:spPr/>
        <p:txBody>
          <a:bodyPr/>
          <a:lstStyle/>
          <a:p>
            <a:r>
              <a:rPr lang="de-DE" dirty="0"/>
              <a:t>Die praktische Prüfung im Vergleich</a:t>
            </a:r>
          </a:p>
        </p:txBody>
      </p:sp>
      <p:sp>
        <p:nvSpPr>
          <p:cNvPr id="9" name="Textplatzhalter 8">
            <a:extLst>
              <a:ext uri="{FF2B5EF4-FFF2-40B4-BE49-F238E27FC236}">
                <a16:creationId xmlns:a16="http://schemas.microsoft.com/office/drawing/2014/main" id="{991F577C-FC05-484E-B0C8-608DC3D91463}"/>
              </a:ext>
            </a:extLst>
          </p:cNvPr>
          <p:cNvSpPr>
            <a:spLocks noGrp="1"/>
          </p:cNvSpPr>
          <p:nvPr>
            <p:ph type="body" sz="quarter" idx="13"/>
          </p:nvPr>
        </p:nvSpPr>
        <p:spPr/>
        <p:txBody>
          <a:bodyPr/>
          <a:lstStyle/>
          <a:p>
            <a:endParaRPr lang="de-DE" dirty="0"/>
          </a:p>
        </p:txBody>
      </p:sp>
      <p:graphicFrame>
        <p:nvGraphicFramePr>
          <p:cNvPr id="11" name="Inhaltsplatzhalter 10">
            <a:extLst>
              <a:ext uri="{FF2B5EF4-FFF2-40B4-BE49-F238E27FC236}">
                <a16:creationId xmlns:a16="http://schemas.microsoft.com/office/drawing/2014/main" id="{970047AC-1CAD-4D1E-BBC7-CD0FFFEA4B20}"/>
              </a:ext>
            </a:extLst>
          </p:cNvPr>
          <p:cNvGraphicFramePr>
            <a:graphicFrameLocks noGrp="1"/>
          </p:cNvGraphicFramePr>
          <p:nvPr>
            <p:ph idx="1"/>
            <p:extLst>
              <p:ext uri="{D42A27DB-BD31-4B8C-83A1-F6EECF244321}">
                <p14:modId xmlns:p14="http://schemas.microsoft.com/office/powerpoint/2010/main" val="364476418"/>
              </p:ext>
            </p:extLst>
          </p:nvPr>
        </p:nvGraphicFramePr>
        <p:xfrm>
          <a:off x="479425" y="2414588"/>
          <a:ext cx="11017224" cy="4028180"/>
        </p:xfrm>
        <a:graphic>
          <a:graphicData uri="http://schemas.openxmlformats.org/drawingml/2006/table">
            <a:tbl>
              <a:tblPr firstRow="1" bandRow="1">
                <a:tableStyleId>{5C22544A-7EE6-4342-B048-85BDC9FD1C3A}</a:tableStyleId>
              </a:tblPr>
              <a:tblGrid>
                <a:gridCol w="5508612">
                  <a:extLst>
                    <a:ext uri="{9D8B030D-6E8A-4147-A177-3AD203B41FA5}">
                      <a16:colId xmlns:a16="http://schemas.microsoft.com/office/drawing/2014/main" val="1635851659"/>
                    </a:ext>
                  </a:extLst>
                </a:gridCol>
                <a:gridCol w="5508612">
                  <a:extLst>
                    <a:ext uri="{9D8B030D-6E8A-4147-A177-3AD203B41FA5}">
                      <a16:colId xmlns:a16="http://schemas.microsoft.com/office/drawing/2014/main" val="1267344371"/>
                    </a:ext>
                  </a:extLst>
                </a:gridCol>
              </a:tblGrid>
              <a:tr h="651070">
                <a:tc>
                  <a:txBody>
                    <a:bodyPr/>
                    <a:lstStyle/>
                    <a:p>
                      <a:pPr algn="l"/>
                      <a:r>
                        <a:rPr lang="de-DE" dirty="0"/>
                        <a:t>Hochschulische Ausbildung</a:t>
                      </a:r>
                    </a:p>
                    <a:p>
                      <a:pPr algn="l"/>
                      <a:r>
                        <a:rPr lang="de-DE" dirty="0"/>
                        <a:t>§ 37 PflAPrV</a:t>
                      </a:r>
                    </a:p>
                  </a:txBody>
                  <a:tcPr>
                    <a:solidFill>
                      <a:schemeClr val="accent5"/>
                    </a:solidFill>
                  </a:tcPr>
                </a:tc>
                <a:tc>
                  <a:txBody>
                    <a:bodyPr/>
                    <a:lstStyle/>
                    <a:p>
                      <a:pPr algn="r"/>
                      <a:r>
                        <a:rPr lang="de-DE" dirty="0"/>
                        <a:t>Berufliche Ausbildung</a:t>
                      </a:r>
                    </a:p>
                    <a:p>
                      <a:pPr algn="r"/>
                      <a:r>
                        <a:rPr lang="de-DE" dirty="0"/>
                        <a:t>§ 16 PflAPrV</a:t>
                      </a:r>
                    </a:p>
                  </a:txBody>
                  <a:tcPr/>
                </a:tc>
                <a:extLst>
                  <a:ext uri="{0D108BD9-81ED-4DB2-BD59-A6C34878D82A}">
                    <a16:rowId xmlns:a16="http://schemas.microsoft.com/office/drawing/2014/main" val="3752662594"/>
                  </a:ext>
                </a:extLst>
              </a:tr>
              <a:tr h="429050">
                <a:tc gridSpan="2">
                  <a:txBody>
                    <a:bodyPr/>
                    <a:lstStyle/>
                    <a:p>
                      <a:pPr algn="ctr"/>
                      <a:r>
                        <a:rPr lang="de-DE" sz="1200" dirty="0"/>
                        <a:t>(2) Der praktische Teil der Prüfung besteht aus einer Aufgabe der selbständigen, umfassenden und prozessorientierten Pflege</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txBody>
                  <a:tcPr/>
                </a:tc>
                <a:extLst>
                  <a:ext uri="{0D108BD9-81ED-4DB2-BD59-A6C34878D82A}">
                    <a16:rowId xmlns:a16="http://schemas.microsoft.com/office/drawing/2014/main" val="1830466833"/>
                  </a:ext>
                </a:extLst>
              </a:tr>
              <a:tr h="360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accent5"/>
                          </a:solidFill>
                          <a:latin typeface="+mn-lt"/>
                          <a:ea typeface="+mn-ea"/>
                          <a:cs typeface="+mn-cs"/>
                        </a:rPr>
                        <a:t>und bezieht sich insbesondere auf die vorbehaltenen Tätigkeiten nach </a:t>
                      </a:r>
                      <a:br>
                        <a:rPr lang="de-DE" sz="1200" kern="1200" dirty="0">
                          <a:solidFill>
                            <a:schemeClr val="accent5"/>
                          </a:solidFill>
                          <a:latin typeface="+mn-lt"/>
                          <a:ea typeface="+mn-ea"/>
                          <a:cs typeface="+mn-cs"/>
                        </a:rPr>
                      </a:br>
                      <a:r>
                        <a:rPr lang="de-DE" sz="1200" kern="1200" dirty="0">
                          <a:solidFill>
                            <a:schemeClr val="accent5"/>
                          </a:solidFill>
                          <a:latin typeface="+mn-lt"/>
                          <a:ea typeface="+mn-ea"/>
                          <a:cs typeface="+mn-cs"/>
                        </a:rPr>
                        <a:t>§ 4 des </a:t>
                      </a:r>
                      <a:r>
                        <a:rPr lang="de-DE" sz="1200" kern="1200" dirty="0" err="1">
                          <a:solidFill>
                            <a:schemeClr val="accent5"/>
                          </a:solidFill>
                          <a:latin typeface="+mn-lt"/>
                          <a:ea typeface="+mn-ea"/>
                          <a:cs typeface="+mn-cs"/>
                        </a:rPr>
                        <a:t>Pflegeberufegesetzes</a:t>
                      </a:r>
                      <a:endParaRPr lang="de-DE" sz="1200" kern="1200" dirty="0">
                        <a:solidFill>
                          <a:schemeClr val="accent5"/>
                        </a:solidFill>
                        <a:latin typeface="+mn-lt"/>
                        <a:ea typeface="+mn-ea"/>
                        <a:cs typeface="+mn-cs"/>
                      </a:endParaRPr>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de-DE" sz="1200" dirty="0">
                        <a:solidFill>
                          <a:schemeClr val="accent1">
                            <a:lumMod val="75000"/>
                          </a:schemeClr>
                        </a:solidFill>
                      </a:endParaRPr>
                    </a:p>
                  </a:txBody>
                  <a:tcPr>
                    <a:solidFill>
                      <a:schemeClr val="bg1">
                        <a:lumMod val="95000"/>
                      </a:schemeClr>
                    </a:solidFill>
                  </a:tcPr>
                </a:tc>
                <a:extLst>
                  <a:ext uri="{0D108BD9-81ED-4DB2-BD59-A6C34878D82A}">
                    <a16:rowId xmlns:a16="http://schemas.microsoft.com/office/drawing/2014/main" val="1082830224"/>
                  </a:ext>
                </a:extLst>
              </a:tr>
              <a:tr h="651070">
                <a:tc>
                  <a:txBody>
                    <a:bodyPr/>
                    <a:lstStyle/>
                    <a:p>
                      <a:pPr marL="0" marR="0" indent="0" algn="l" rtl="0" eaLnBrk="1" fontAlgn="auto" latinLnBrk="0" hangingPunct="1">
                        <a:spcBef>
                          <a:spcPts val="0"/>
                        </a:spcBef>
                        <a:spcAft>
                          <a:spcPts val="0"/>
                        </a:spcAft>
                      </a:pPr>
                      <a:r>
                        <a:rPr lang="de-DE" sz="1200" kern="1200" dirty="0">
                          <a:solidFill>
                            <a:srgbClr val="000000"/>
                          </a:solidFill>
                          <a:effectLst/>
                          <a:latin typeface="Arial" panose="020B0604020202020204" pitchFamily="34" charset="0"/>
                          <a:ea typeface="+mn-ea"/>
                          <a:cs typeface="+mn-cs"/>
                        </a:rPr>
                        <a:t>Die zu prüfende Person zeigt die erworbenen Kompetenzen im Bereich einer umfassenden personenbezogenen </a:t>
                      </a:r>
                      <a:r>
                        <a:rPr lang="de-DE" sz="1200" b="1" kern="1200" dirty="0">
                          <a:solidFill>
                            <a:srgbClr val="000000"/>
                          </a:solidFill>
                          <a:effectLst/>
                          <a:latin typeface="Arial" panose="020B0604020202020204" pitchFamily="34" charset="0"/>
                          <a:ea typeface="+mn-ea"/>
                          <a:cs typeface="+mn-cs"/>
                        </a:rPr>
                        <a:t>Erhebung </a:t>
                      </a:r>
                      <a:r>
                        <a:rPr lang="de-DE" sz="1200" b="1" kern="1200" dirty="0">
                          <a:solidFill>
                            <a:schemeClr val="accent5"/>
                          </a:solidFill>
                          <a:latin typeface="+mn-lt"/>
                          <a:ea typeface="+mn-ea"/>
                          <a:cs typeface="+mn-cs"/>
                        </a:rPr>
                        <a:t>und Feststellung </a:t>
                      </a:r>
                      <a:r>
                        <a:rPr lang="de-DE" sz="1200" b="1" kern="1200" dirty="0">
                          <a:solidFill>
                            <a:srgbClr val="000000"/>
                          </a:solidFill>
                          <a:effectLst/>
                          <a:latin typeface="Arial" panose="020B0604020202020204" pitchFamily="34" charset="0"/>
                          <a:ea typeface="+mn-ea"/>
                          <a:cs typeface="+mn-cs"/>
                        </a:rPr>
                        <a:t>des </a:t>
                      </a:r>
                      <a:r>
                        <a:rPr lang="de-DE" sz="1200" b="1" kern="1200" dirty="0">
                          <a:solidFill>
                            <a:schemeClr val="accent5"/>
                          </a:solidFill>
                          <a:effectLst/>
                          <a:latin typeface="Arial" panose="020B0604020202020204" pitchFamily="34" charset="0"/>
                          <a:ea typeface="+mn-ea"/>
                          <a:cs typeface="+mn-cs"/>
                        </a:rPr>
                        <a:t>individuellen</a:t>
                      </a:r>
                      <a:r>
                        <a:rPr lang="de-DE" sz="1200" b="1" kern="1200" dirty="0">
                          <a:solidFill>
                            <a:srgbClr val="000000"/>
                          </a:solidFill>
                          <a:effectLst/>
                          <a:latin typeface="Arial" panose="020B0604020202020204" pitchFamily="34" charset="0"/>
                          <a:ea typeface="+mn-ea"/>
                          <a:cs typeface="+mn-cs"/>
                        </a:rPr>
                        <a:t> Pflegebedarfs</a:t>
                      </a:r>
                      <a:r>
                        <a:rPr lang="de-DE" sz="1200" kern="1200" dirty="0">
                          <a:solidFill>
                            <a:srgbClr val="000000"/>
                          </a:solidFill>
                          <a:effectLst/>
                          <a:latin typeface="Arial" panose="020B0604020202020204" pitchFamily="34" charset="0"/>
                          <a:ea typeface="+mn-ea"/>
                          <a:cs typeface="+mn-cs"/>
                        </a:rPr>
                        <a:t>, </a:t>
                      </a:r>
                      <a:r>
                        <a:rPr lang="de-DE" sz="1200" b="1" kern="1200" dirty="0">
                          <a:solidFill>
                            <a:srgbClr val="000000"/>
                          </a:solidFill>
                          <a:effectLst/>
                          <a:latin typeface="Arial" panose="020B0604020202020204" pitchFamily="34" charset="0"/>
                          <a:ea typeface="+mn-ea"/>
                          <a:cs typeface="+mn-cs"/>
                        </a:rPr>
                        <a:t>der Planung </a:t>
                      </a:r>
                      <a:r>
                        <a:rPr lang="de-DE" sz="1200" b="1" kern="1200" dirty="0">
                          <a:solidFill>
                            <a:schemeClr val="accent5"/>
                          </a:solidFill>
                          <a:effectLst/>
                          <a:latin typeface="Arial" panose="020B0604020202020204" pitchFamily="34" charset="0"/>
                          <a:ea typeface="+mn-ea"/>
                          <a:cs typeface="+mn-cs"/>
                        </a:rPr>
                        <a:t>und Gestaltung </a:t>
                      </a:r>
                      <a:r>
                        <a:rPr lang="de-DE" sz="1200" b="1" kern="1200" dirty="0">
                          <a:solidFill>
                            <a:srgbClr val="000000"/>
                          </a:solidFill>
                          <a:effectLst/>
                          <a:latin typeface="Arial" panose="020B0604020202020204" pitchFamily="34" charset="0"/>
                          <a:ea typeface="+mn-ea"/>
                          <a:cs typeface="+mn-cs"/>
                        </a:rPr>
                        <a:t>der Pflege</a:t>
                      </a:r>
                      <a:r>
                        <a:rPr lang="de-DE" sz="1200" kern="1200" dirty="0">
                          <a:solidFill>
                            <a:srgbClr val="000000"/>
                          </a:solidFill>
                          <a:effectLst/>
                          <a:latin typeface="Arial" panose="020B0604020202020204" pitchFamily="34" charset="0"/>
                          <a:ea typeface="+mn-ea"/>
                          <a:cs typeface="+mn-cs"/>
                        </a:rPr>
                        <a:t>, der </a:t>
                      </a:r>
                      <a:r>
                        <a:rPr lang="de-DE" sz="1200" b="1" kern="1200" dirty="0">
                          <a:solidFill>
                            <a:srgbClr val="000000"/>
                          </a:solidFill>
                          <a:effectLst/>
                          <a:latin typeface="Arial" panose="020B0604020202020204" pitchFamily="34" charset="0"/>
                          <a:ea typeface="+mn-ea"/>
                          <a:cs typeface="+mn-cs"/>
                        </a:rPr>
                        <a:t>Durchführung der erforderlichen Pflege </a:t>
                      </a:r>
                      <a:r>
                        <a:rPr lang="de-DE" sz="1200" kern="1200" dirty="0">
                          <a:solidFill>
                            <a:srgbClr val="000000"/>
                          </a:solidFill>
                          <a:effectLst/>
                          <a:latin typeface="Arial" panose="020B0604020202020204" pitchFamily="34" charset="0"/>
                          <a:ea typeface="+mn-ea"/>
                          <a:cs typeface="+mn-cs"/>
                        </a:rPr>
                        <a:t>und der </a:t>
                      </a:r>
                      <a:r>
                        <a:rPr lang="de-DE" sz="1200" b="1" kern="1200" dirty="0">
                          <a:solidFill>
                            <a:srgbClr val="000000"/>
                          </a:solidFill>
                          <a:effectLst/>
                          <a:latin typeface="Arial" panose="020B0604020202020204" pitchFamily="34" charset="0"/>
                          <a:ea typeface="+mn-ea"/>
                          <a:cs typeface="+mn-cs"/>
                        </a:rPr>
                        <a:t>Evaluation des Pflegeprozesses</a:t>
                      </a:r>
                      <a:endParaRPr lang="de-DE" sz="1200" dirty="0">
                        <a:effectLst/>
                      </a:endParaRPr>
                    </a:p>
                    <a:p>
                      <a:endParaRPr lang="de-DE" sz="1200" dirty="0"/>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1200" dirty="0"/>
                        <a:t>Die zu prüfende Person zeigt die erworbenen Kompetenzen im Bereich einer umfassenden personenbezogenen </a:t>
                      </a:r>
                      <a:r>
                        <a:rPr lang="de-DE" sz="1200" b="1" dirty="0"/>
                        <a:t>Erhebung des Pflegebedarfs,</a:t>
                      </a:r>
                      <a:r>
                        <a:rPr lang="de-DE" sz="1200" dirty="0"/>
                        <a:t> der </a:t>
                      </a:r>
                      <a:r>
                        <a:rPr lang="de-DE" sz="1200" b="1" dirty="0"/>
                        <a:t>Planung der Pflege</a:t>
                      </a:r>
                      <a:r>
                        <a:rPr lang="de-DE" sz="1200" dirty="0"/>
                        <a:t>, der </a:t>
                      </a:r>
                      <a:r>
                        <a:rPr lang="de-DE" sz="1200" b="1" dirty="0"/>
                        <a:t>Durchführung der erforderlichen Pflege</a:t>
                      </a:r>
                      <a:r>
                        <a:rPr lang="de-DE" sz="1200" dirty="0"/>
                        <a:t> und der </a:t>
                      </a:r>
                      <a:r>
                        <a:rPr lang="de-DE" sz="1200" b="1" dirty="0"/>
                        <a:t>Evaluation des Pflegeprozesses</a:t>
                      </a:r>
                      <a:endParaRPr lang="de-DE" sz="1200" dirty="0"/>
                    </a:p>
                    <a:p>
                      <a:pPr marL="0" marR="0" lvl="0" indent="0" algn="r" defTabSz="914400" rtl="0" eaLnBrk="1" fontAlgn="auto" latinLnBrk="0" hangingPunct="1">
                        <a:lnSpc>
                          <a:spcPct val="100000"/>
                        </a:lnSpc>
                        <a:spcBef>
                          <a:spcPts val="0"/>
                        </a:spcBef>
                        <a:spcAft>
                          <a:spcPts val="0"/>
                        </a:spcAft>
                        <a:buClrTx/>
                        <a:buSzTx/>
                        <a:buFontTx/>
                        <a:buNone/>
                        <a:tabLst/>
                        <a:defRPr/>
                      </a:pPr>
                      <a:endParaRPr lang="de-DE" sz="1200" dirty="0"/>
                    </a:p>
                  </a:txBody>
                  <a:tcPr>
                    <a:solidFill>
                      <a:schemeClr val="bg1">
                        <a:lumMod val="95000"/>
                      </a:schemeClr>
                    </a:solidFill>
                  </a:tcPr>
                </a:tc>
                <a:extLst>
                  <a:ext uri="{0D108BD9-81ED-4DB2-BD59-A6C34878D82A}">
                    <a16:rowId xmlns:a16="http://schemas.microsoft.com/office/drawing/2014/main" val="1139353856"/>
                  </a:ext>
                </a:extLst>
              </a:tr>
              <a:tr h="6510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noProof="0" dirty="0">
                          <a:solidFill>
                            <a:schemeClr val="accent5"/>
                          </a:solidFill>
                          <a:latin typeface="+mn-lt"/>
                          <a:ea typeface="+mn-ea"/>
                          <a:cs typeface="+mn-cs"/>
                        </a:rPr>
                        <a:t>einschließlich der Kommunikation und Beratung sowie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noProof="0" dirty="0">
                          <a:solidFill>
                            <a:schemeClr val="accent5"/>
                          </a:solidFill>
                          <a:latin typeface="+mn-lt"/>
                          <a:ea typeface="+mn-ea"/>
                          <a:cs typeface="+mn-cs"/>
                        </a:rPr>
                        <a:t>in der Qualitätssicherung und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noProof="0" dirty="0">
                          <a:solidFill>
                            <a:schemeClr val="accent5"/>
                          </a:solidFill>
                          <a:latin typeface="+mn-lt"/>
                          <a:ea typeface="+mn-ea"/>
                          <a:cs typeface="+mn-cs"/>
                        </a:rPr>
                        <a:t>in der intra- und interprofessionellen Zusammenarbeit und</a:t>
                      </a:r>
                    </a:p>
                  </a:txBody>
                  <a:tcPr>
                    <a:solidFill>
                      <a:schemeClr val="bg1">
                        <a:lumMod val="95000"/>
                      </a:schemeClr>
                    </a:solidFill>
                  </a:tcPr>
                </a:tc>
                <a:tc>
                  <a:txBody>
                    <a:bodyPr/>
                    <a:lstStyle/>
                    <a:p>
                      <a:pPr algn="r"/>
                      <a:r>
                        <a:rPr kumimoji="0" lang="de-DE" sz="1200" b="0" i="0" u="none" strike="noStrike" kern="1200" cap="none" spc="0" normalizeH="0" baseline="0" dirty="0">
                          <a:ln>
                            <a:noFill/>
                          </a:ln>
                          <a:solidFill>
                            <a:srgbClr val="95C11F">
                              <a:lumMod val="75000"/>
                            </a:srgbClr>
                          </a:solidFill>
                          <a:effectLst/>
                          <a:uLnTx/>
                          <a:uFillTx/>
                          <a:latin typeface="+mn-lt"/>
                          <a:ea typeface="+mn-ea"/>
                          <a:cs typeface="+mn-cs"/>
                        </a:rPr>
                        <a:t>sowie im kommunikativen Handeln und </a:t>
                      </a:r>
                    </a:p>
                    <a:p>
                      <a:pPr algn="r"/>
                      <a:r>
                        <a:rPr kumimoji="0" lang="de-DE" sz="1200" b="0" i="0" u="none" strike="noStrike" kern="1200" cap="none" spc="0" normalizeH="0" baseline="0" dirty="0">
                          <a:ln>
                            <a:noFill/>
                          </a:ln>
                          <a:solidFill>
                            <a:srgbClr val="95C11F">
                              <a:lumMod val="75000"/>
                            </a:srgbClr>
                          </a:solidFill>
                          <a:effectLst/>
                          <a:uLnTx/>
                          <a:uFillTx/>
                          <a:latin typeface="+mn-lt"/>
                          <a:ea typeface="+mn-ea"/>
                          <a:cs typeface="+mn-cs"/>
                        </a:rPr>
                        <a:t>in der Qualitätssicherung und</a:t>
                      </a:r>
                    </a:p>
                    <a:p>
                      <a:pPr marL="0" marR="0" lvl="0" indent="0" algn="r" defTabSz="914400" rtl="0" eaLnBrk="1" fontAlgn="auto" latinLnBrk="0" hangingPunct="1">
                        <a:lnSpc>
                          <a:spcPct val="100000"/>
                        </a:lnSpc>
                        <a:spcBef>
                          <a:spcPts val="0"/>
                        </a:spcBef>
                        <a:spcAft>
                          <a:spcPts val="0"/>
                        </a:spcAft>
                        <a:buClrTx/>
                        <a:buSzTx/>
                        <a:buFontTx/>
                        <a:buNone/>
                        <a:tabLst/>
                        <a:defRPr/>
                      </a:pPr>
                      <a:endParaRPr lang="de-DE" sz="1200" dirty="0">
                        <a:solidFill>
                          <a:schemeClr val="accent1">
                            <a:lumMod val="75000"/>
                          </a:schemeClr>
                        </a:solidFill>
                      </a:endParaRPr>
                    </a:p>
                  </a:txBody>
                  <a:tcPr>
                    <a:solidFill>
                      <a:schemeClr val="bg1">
                        <a:lumMod val="95000"/>
                      </a:schemeClr>
                    </a:solidFill>
                  </a:tcPr>
                </a:tc>
                <a:extLst>
                  <a:ext uri="{0D108BD9-81ED-4DB2-BD59-A6C34878D82A}">
                    <a16:rowId xmlns:a16="http://schemas.microsoft.com/office/drawing/2014/main" val="3327874005"/>
                  </a:ext>
                </a:extLst>
              </a:tr>
              <a:tr h="65107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dirty="0"/>
                        <a:t>übernimmt in diesem Rahmen alle anfallenden Aufgaben einer prozessorientierten Pflege.</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txBody>
                  <a:tcPr/>
                </a:tc>
                <a:extLst>
                  <a:ext uri="{0D108BD9-81ED-4DB2-BD59-A6C34878D82A}">
                    <a16:rowId xmlns:a16="http://schemas.microsoft.com/office/drawing/2014/main" val="294186999"/>
                  </a:ext>
                </a:extLst>
              </a:tr>
            </a:tbl>
          </a:graphicData>
        </a:graphic>
      </p:graphicFrame>
    </p:spTree>
    <p:extLst>
      <p:ext uri="{BB962C8B-B14F-4D97-AF65-F5344CB8AC3E}">
        <p14:creationId xmlns:p14="http://schemas.microsoft.com/office/powerpoint/2010/main" val="3962971082"/>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7A866A-31DC-4673-BCB3-BF3B869321AE}"/>
              </a:ext>
            </a:extLst>
          </p:cNvPr>
          <p:cNvSpPr>
            <a:spLocks noGrp="1"/>
          </p:cNvSpPr>
          <p:nvPr>
            <p:ph type="title"/>
          </p:nvPr>
        </p:nvSpPr>
        <p:spPr/>
        <p:txBody>
          <a:bodyPr/>
          <a:lstStyle/>
          <a:p>
            <a:r>
              <a:rPr lang="de-DE" dirty="0"/>
              <a:t>Die praktische Prüfung im Vergleich</a:t>
            </a:r>
          </a:p>
        </p:txBody>
      </p:sp>
      <p:sp>
        <p:nvSpPr>
          <p:cNvPr id="9" name="Textplatzhalter 8">
            <a:extLst>
              <a:ext uri="{FF2B5EF4-FFF2-40B4-BE49-F238E27FC236}">
                <a16:creationId xmlns:a16="http://schemas.microsoft.com/office/drawing/2014/main" id="{C0007C5B-3DCB-4659-AAF0-9088237BDAA2}"/>
              </a:ext>
            </a:extLst>
          </p:cNvPr>
          <p:cNvSpPr>
            <a:spLocks noGrp="1"/>
          </p:cNvSpPr>
          <p:nvPr>
            <p:ph type="body" sz="quarter" idx="13"/>
          </p:nvPr>
        </p:nvSpPr>
        <p:spPr/>
        <p:txBody>
          <a:bodyPr/>
          <a:lstStyle/>
          <a:p>
            <a:endParaRPr lang="de-DE"/>
          </a:p>
        </p:txBody>
      </p:sp>
      <p:graphicFrame>
        <p:nvGraphicFramePr>
          <p:cNvPr id="11" name="Inhaltsplatzhalter 10">
            <a:extLst>
              <a:ext uri="{FF2B5EF4-FFF2-40B4-BE49-F238E27FC236}">
                <a16:creationId xmlns:a16="http://schemas.microsoft.com/office/drawing/2014/main" id="{53B2745A-D6A1-4743-BAF5-47CA8EA236AD}"/>
              </a:ext>
            </a:extLst>
          </p:cNvPr>
          <p:cNvGraphicFramePr>
            <a:graphicFrameLocks noGrp="1"/>
          </p:cNvGraphicFramePr>
          <p:nvPr>
            <p:ph idx="1"/>
            <p:extLst>
              <p:ext uri="{D42A27DB-BD31-4B8C-83A1-F6EECF244321}">
                <p14:modId xmlns:p14="http://schemas.microsoft.com/office/powerpoint/2010/main" val="3909310499"/>
              </p:ext>
            </p:extLst>
          </p:nvPr>
        </p:nvGraphicFramePr>
        <p:xfrm>
          <a:off x="479425" y="2414588"/>
          <a:ext cx="11017224" cy="3994871"/>
        </p:xfrm>
        <a:graphic>
          <a:graphicData uri="http://schemas.openxmlformats.org/drawingml/2006/table">
            <a:tbl>
              <a:tblPr firstRow="1" bandRow="1">
                <a:tableStyleId>{5C22544A-7EE6-4342-B048-85BDC9FD1C3A}</a:tableStyleId>
              </a:tblPr>
              <a:tblGrid>
                <a:gridCol w="5508612">
                  <a:extLst>
                    <a:ext uri="{9D8B030D-6E8A-4147-A177-3AD203B41FA5}">
                      <a16:colId xmlns:a16="http://schemas.microsoft.com/office/drawing/2014/main" val="1635851659"/>
                    </a:ext>
                  </a:extLst>
                </a:gridCol>
                <a:gridCol w="5508612">
                  <a:extLst>
                    <a:ext uri="{9D8B030D-6E8A-4147-A177-3AD203B41FA5}">
                      <a16:colId xmlns:a16="http://schemas.microsoft.com/office/drawing/2014/main" val="1267344371"/>
                    </a:ext>
                  </a:extLst>
                </a:gridCol>
              </a:tblGrid>
              <a:tr h="651600">
                <a:tc>
                  <a:txBody>
                    <a:bodyPr/>
                    <a:lstStyle/>
                    <a:p>
                      <a:pPr algn="l"/>
                      <a:r>
                        <a:rPr lang="de-DE" dirty="0"/>
                        <a:t>Hochschulische Ausbildung</a:t>
                      </a:r>
                    </a:p>
                    <a:p>
                      <a:pPr algn="l"/>
                      <a:r>
                        <a:rPr lang="de-DE" dirty="0"/>
                        <a:t>§ 37 PflAPrV</a:t>
                      </a:r>
                    </a:p>
                  </a:txBody>
                  <a:tcPr>
                    <a:solidFill>
                      <a:schemeClr val="accent5"/>
                    </a:solidFill>
                  </a:tcPr>
                </a:tc>
                <a:tc>
                  <a:txBody>
                    <a:bodyPr/>
                    <a:lstStyle/>
                    <a:p>
                      <a:pPr algn="r"/>
                      <a:r>
                        <a:rPr lang="de-DE" dirty="0"/>
                        <a:t>Berufliche Ausbildung</a:t>
                      </a:r>
                    </a:p>
                    <a:p>
                      <a:pPr algn="r"/>
                      <a:r>
                        <a:rPr lang="de-DE" dirty="0"/>
                        <a:t>§ 16 PflAPrV</a:t>
                      </a:r>
                    </a:p>
                  </a:txBody>
                  <a:tcPr/>
                </a:tc>
                <a:extLst>
                  <a:ext uri="{0D108BD9-81ED-4DB2-BD59-A6C34878D82A}">
                    <a16:rowId xmlns:a16="http://schemas.microsoft.com/office/drawing/2014/main" val="3752662594"/>
                  </a:ext>
                </a:extLst>
              </a:tr>
              <a:tr h="582212">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de-DE" sz="1200" dirty="0">
                          <a:solidFill>
                            <a:schemeClr val="accent5"/>
                          </a:solidFill>
                        </a:rPr>
                        <a:t>Dabei stellt sie auch die Kompetenz unter Beweis, ihr Pflegehandeln </a:t>
                      </a:r>
                      <a:r>
                        <a:rPr lang="de-DE" sz="1200" b="1" dirty="0">
                          <a:solidFill>
                            <a:schemeClr val="accent5"/>
                          </a:solidFill>
                        </a:rPr>
                        <a:t>wissenschaftsbasiert</a:t>
                      </a:r>
                      <a:r>
                        <a:rPr lang="de-DE" sz="1200" dirty="0">
                          <a:solidFill>
                            <a:schemeClr val="accent5"/>
                          </a:solidFill>
                        </a:rPr>
                        <a:t> oder -</a:t>
                      </a:r>
                      <a:r>
                        <a:rPr lang="de-DE" sz="1200" b="1" dirty="0">
                          <a:solidFill>
                            <a:schemeClr val="accent5"/>
                          </a:solidFill>
                        </a:rPr>
                        <a:t>orientiert</a:t>
                      </a:r>
                      <a:r>
                        <a:rPr lang="de-DE" sz="1200" dirty="0">
                          <a:solidFill>
                            <a:schemeClr val="accent5"/>
                          </a:solidFill>
                        </a:rPr>
                        <a:t> zu begründen und zu reflektieren.</a:t>
                      </a:r>
                    </a:p>
                    <a:p>
                      <a:pPr algn="l">
                        <a:lnSpc>
                          <a:spcPct val="110000"/>
                        </a:lnSpc>
                      </a:pPr>
                      <a:endParaRPr lang="de-DE" sz="1200" dirty="0">
                        <a:solidFill>
                          <a:schemeClr val="accent5"/>
                        </a:solidFill>
                      </a:endParaRPr>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accent1">
                              <a:lumMod val="75000"/>
                            </a:schemeClr>
                          </a:solidFill>
                          <a:latin typeface="+mn-lt"/>
                          <a:ea typeface="+mn-ea"/>
                          <a:cs typeface="+mn-cs"/>
                        </a:rPr>
                        <a:t>Wesentliches Prüfungselement sind die vorbehaltenen Tätigkeiten </a:t>
                      </a:r>
                      <a:br>
                        <a:rPr lang="de-DE" sz="1200" kern="1200" dirty="0">
                          <a:solidFill>
                            <a:schemeClr val="accent1">
                              <a:lumMod val="75000"/>
                            </a:schemeClr>
                          </a:solidFill>
                          <a:latin typeface="+mn-lt"/>
                          <a:ea typeface="+mn-ea"/>
                          <a:cs typeface="+mn-cs"/>
                        </a:rPr>
                      </a:br>
                      <a:r>
                        <a:rPr lang="de-DE" sz="1200" kern="1200" dirty="0">
                          <a:solidFill>
                            <a:schemeClr val="accent1">
                              <a:lumMod val="75000"/>
                            </a:schemeClr>
                          </a:solidFill>
                          <a:latin typeface="+mn-lt"/>
                          <a:ea typeface="+mn-ea"/>
                          <a:cs typeface="+mn-cs"/>
                        </a:rPr>
                        <a:t>nach § 4 des </a:t>
                      </a:r>
                      <a:r>
                        <a:rPr lang="de-DE" sz="1200" kern="1200" dirty="0" err="1">
                          <a:solidFill>
                            <a:schemeClr val="accent1">
                              <a:lumMod val="75000"/>
                            </a:schemeClr>
                          </a:solidFill>
                          <a:latin typeface="+mn-lt"/>
                          <a:ea typeface="+mn-ea"/>
                          <a:cs typeface="+mn-cs"/>
                        </a:rPr>
                        <a:t>Pflegeberufegesetzes</a:t>
                      </a:r>
                      <a:r>
                        <a:rPr lang="de-DE" sz="1200" kern="1200" dirty="0">
                          <a:solidFill>
                            <a:schemeClr val="accent1">
                              <a:lumMod val="75000"/>
                            </a:schemeClr>
                          </a:solidFill>
                          <a:latin typeface="+mn-lt"/>
                          <a:ea typeface="+mn-ea"/>
                          <a:cs typeface="+mn-cs"/>
                        </a:rPr>
                        <a:t>.</a:t>
                      </a:r>
                    </a:p>
                  </a:txBody>
                  <a:tcPr>
                    <a:solidFill>
                      <a:schemeClr val="bg1">
                        <a:lumMod val="95000"/>
                      </a:schemeClr>
                    </a:solidFill>
                  </a:tcPr>
                </a:tc>
                <a:extLst>
                  <a:ext uri="{0D108BD9-81ED-4DB2-BD59-A6C34878D82A}">
                    <a16:rowId xmlns:a16="http://schemas.microsoft.com/office/drawing/2014/main" val="1830466833"/>
                  </a:ext>
                </a:extLst>
              </a:tr>
              <a:tr h="4383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accent5"/>
                          </a:solidFill>
                        </a:rPr>
                        <a:t>Der praktische Teil der Prüfung schließt das Modul nach Absatz 1 ab.</a:t>
                      </a:r>
                    </a:p>
                  </a:txBody>
                  <a:tcPr anchor="ctr">
                    <a:solidFill>
                      <a:schemeClr val="bg1">
                        <a:lumMod val="95000"/>
                      </a:schemeClr>
                    </a:solidFill>
                  </a:tcPr>
                </a:tc>
                <a:tc>
                  <a:txBody>
                    <a:bodyPr/>
                    <a:lstStyle/>
                    <a:p>
                      <a:pPr algn="r"/>
                      <a:endParaRPr lang="de-DE" sz="1200" dirty="0">
                        <a:solidFill>
                          <a:schemeClr val="accent1">
                            <a:lumMod val="75000"/>
                          </a:schemeClr>
                        </a:solidFill>
                      </a:endParaRPr>
                    </a:p>
                  </a:txBody>
                  <a:tcPr anchor="ctr">
                    <a:solidFill>
                      <a:schemeClr val="bg1">
                        <a:lumMod val="95000"/>
                      </a:schemeClr>
                    </a:solidFill>
                  </a:tcPr>
                </a:tc>
                <a:extLst>
                  <a:ext uri="{0D108BD9-81ED-4DB2-BD59-A6C34878D82A}">
                    <a16:rowId xmlns:a16="http://schemas.microsoft.com/office/drawing/2014/main" val="1082830224"/>
                  </a:ext>
                </a:extLst>
              </a:tr>
              <a:tr h="792652">
                <a:tc>
                  <a:txBody>
                    <a:bodyPr/>
                    <a:lstStyle/>
                    <a:p>
                      <a:pPr algn="l">
                        <a:lnSpc>
                          <a:spcPct val="110000"/>
                        </a:lnSpc>
                      </a:pPr>
                      <a:r>
                        <a:rPr lang="de-DE" sz="1200" dirty="0"/>
                        <a:t>(4) Die Prüfung findet in realen und </a:t>
                      </a:r>
                      <a:r>
                        <a:rPr lang="de-DE" sz="1200" kern="1200" dirty="0">
                          <a:solidFill>
                            <a:schemeClr val="accent5"/>
                          </a:solidFill>
                          <a:latin typeface="+mn-lt"/>
                          <a:ea typeface="+mn-ea"/>
                          <a:cs typeface="+mn-cs"/>
                        </a:rPr>
                        <a:t>hochkomplexen</a:t>
                      </a:r>
                      <a:r>
                        <a:rPr lang="de-DE" sz="1200" dirty="0"/>
                        <a:t> Pflegesituationen statt.</a:t>
                      </a:r>
                    </a:p>
                  </a:txBody>
                  <a:tcPr anchor="ctr">
                    <a:solidFill>
                      <a:schemeClr val="bg1">
                        <a:lumMod val="95000"/>
                      </a:schemeClr>
                    </a:solidFill>
                  </a:tcPr>
                </a:tc>
                <a:tc>
                  <a:txBody>
                    <a:bodyPr/>
                    <a:lstStyle/>
                    <a:p>
                      <a:pPr marL="0" marR="0" lvl="0" indent="0" algn="r" defTabSz="914400" rtl="0" eaLnBrk="1" fontAlgn="auto" latinLnBrk="0" hangingPunct="1">
                        <a:lnSpc>
                          <a:spcPct val="110000"/>
                        </a:lnSpc>
                        <a:spcBef>
                          <a:spcPts val="0"/>
                        </a:spcBef>
                        <a:spcAft>
                          <a:spcPts val="0"/>
                        </a:spcAft>
                        <a:buClrTx/>
                        <a:buSzTx/>
                        <a:buFontTx/>
                        <a:buNone/>
                        <a:tabLst/>
                        <a:defRPr/>
                      </a:pPr>
                      <a:r>
                        <a:rPr lang="de-DE" sz="1200" dirty="0"/>
                        <a:t>(4) Die Prüfung findet in realen und </a:t>
                      </a:r>
                      <a:r>
                        <a:rPr lang="de-DE" sz="1200" kern="1200" dirty="0">
                          <a:solidFill>
                            <a:schemeClr val="accent1">
                              <a:lumMod val="75000"/>
                            </a:schemeClr>
                          </a:solidFill>
                          <a:latin typeface="+mn-lt"/>
                          <a:ea typeface="+mn-ea"/>
                          <a:cs typeface="+mn-cs"/>
                        </a:rPr>
                        <a:t>komplexen</a:t>
                      </a:r>
                      <a:r>
                        <a:rPr lang="de-DE" sz="1200" dirty="0"/>
                        <a:t> Pflegesituationen statt.</a:t>
                      </a:r>
                    </a:p>
                  </a:txBody>
                  <a:tcPr anchor="ctr">
                    <a:solidFill>
                      <a:schemeClr val="bg1">
                        <a:lumMod val="95000"/>
                      </a:schemeClr>
                    </a:solidFill>
                  </a:tcPr>
                </a:tc>
                <a:extLst>
                  <a:ext uri="{0D108BD9-81ED-4DB2-BD59-A6C34878D82A}">
                    <a16:rowId xmlns:a16="http://schemas.microsoft.com/office/drawing/2014/main" val="1139353856"/>
                  </a:ext>
                </a:extLst>
              </a:tr>
              <a:tr h="792652">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de-DE" sz="1200" dirty="0"/>
                        <a:t>Sie erstreckt sich auf die Pflege von mindestens zwei Menschen, von denen einer einen erhöhten </a:t>
                      </a:r>
                      <a:r>
                        <a:rPr lang="de-DE" sz="1200" kern="1200" dirty="0">
                          <a:solidFill>
                            <a:schemeClr val="dk1"/>
                          </a:solidFill>
                          <a:latin typeface="+mn-lt"/>
                          <a:ea typeface="+mn-ea"/>
                          <a:cs typeface="+mn-cs"/>
                        </a:rPr>
                        <a:t>Pflegebedarf</a:t>
                      </a:r>
                      <a:r>
                        <a:rPr lang="de-DE" sz="1200" kern="1200" dirty="0">
                          <a:solidFill>
                            <a:schemeClr val="accent5"/>
                          </a:solidFill>
                          <a:latin typeface="+mn-lt"/>
                          <a:ea typeface="+mn-ea"/>
                          <a:cs typeface="+mn-cs"/>
                        </a:rPr>
                        <a:t> und eine hochkomplexe Pflegesituation </a:t>
                      </a:r>
                      <a:r>
                        <a:rPr lang="de-DE" sz="1200" kern="1200" dirty="0">
                          <a:solidFill>
                            <a:schemeClr val="dk1"/>
                          </a:solidFill>
                          <a:latin typeface="+mn-lt"/>
                          <a:ea typeface="+mn-ea"/>
                          <a:cs typeface="+mn-cs"/>
                        </a:rPr>
                        <a:t>aufweist.</a:t>
                      </a:r>
                      <a:endParaRPr lang="de-DE" sz="1200" kern="1200" dirty="0">
                        <a:solidFill>
                          <a:schemeClr val="accent5"/>
                        </a:solidFill>
                        <a:latin typeface="+mn-lt"/>
                        <a:ea typeface="+mn-ea"/>
                        <a:cs typeface="+mn-cs"/>
                      </a:endParaRPr>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1200" dirty="0"/>
                        <a:t>Sie erstreckt sich auf die Pflege von mindestens zwei Menschen, von denen einer einen erhöhten Pflegebedarf aufweist.</a:t>
                      </a:r>
                    </a:p>
                    <a:p>
                      <a:pPr algn="r"/>
                      <a:endParaRPr lang="de-DE" sz="1200" kern="1200" dirty="0">
                        <a:solidFill>
                          <a:schemeClr val="accent1">
                            <a:lumMod val="75000"/>
                          </a:schemeClr>
                        </a:solidFill>
                        <a:latin typeface="+mn-lt"/>
                        <a:ea typeface="+mn-ea"/>
                        <a:cs typeface="+mn-cs"/>
                      </a:endParaRPr>
                    </a:p>
                  </a:txBody>
                  <a:tcPr>
                    <a:solidFill>
                      <a:schemeClr val="bg1">
                        <a:lumMod val="95000"/>
                      </a:schemeClr>
                    </a:solidFill>
                  </a:tcPr>
                </a:tc>
                <a:extLst>
                  <a:ext uri="{0D108BD9-81ED-4DB2-BD59-A6C34878D82A}">
                    <a16:rowId xmlns:a16="http://schemas.microsoft.com/office/drawing/2014/main" val="3327874005"/>
                  </a:ext>
                </a:extLst>
              </a:tr>
              <a:tr h="640246">
                <a:tc gridSpan="2">
                  <a:txBody>
                    <a:bodyPr/>
                    <a:lstStyle/>
                    <a:p>
                      <a:pPr algn="ctr"/>
                      <a:r>
                        <a:rPr lang="de-DE" sz="1200" dirty="0"/>
                        <a:t>Die zu prüfenden Personen werden einzeln geprüft.</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txBody>
                  <a:tcPr/>
                </a:tc>
                <a:extLst>
                  <a:ext uri="{0D108BD9-81ED-4DB2-BD59-A6C34878D82A}">
                    <a16:rowId xmlns:a16="http://schemas.microsoft.com/office/drawing/2014/main" val="294186999"/>
                  </a:ext>
                </a:extLst>
              </a:tr>
            </a:tbl>
          </a:graphicData>
        </a:graphic>
      </p:graphicFrame>
    </p:spTree>
    <p:extLst>
      <p:ext uri="{BB962C8B-B14F-4D97-AF65-F5344CB8AC3E}">
        <p14:creationId xmlns:p14="http://schemas.microsoft.com/office/powerpoint/2010/main" val="2688009201"/>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7A866A-31DC-4673-BCB3-BF3B869321AE}"/>
              </a:ext>
            </a:extLst>
          </p:cNvPr>
          <p:cNvSpPr>
            <a:spLocks noGrp="1"/>
          </p:cNvSpPr>
          <p:nvPr>
            <p:ph type="title"/>
          </p:nvPr>
        </p:nvSpPr>
        <p:spPr/>
        <p:txBody>
          <a:bodyPr/>
          <a:lstStyle/>
          <a:p>
            <a:r>
              <a:rPr lang="de-DE" dirty="0"/>
              <a:t>Die praktische Prüfung im Vergleich</a:t>
            </a:r>
          </a:p>
        </p:txBody>
      </p:sp>
      <p:sp>
        <p:nvSpPr>
          <p:cNvPr id="8" name="Textplatzhalter 7">
            <a:extLst>
              <a:ext uri="{FF2B5EF4-FFF2-40B4-BE49-F238E27FC236}">
                <a16:creationId xmlns:a16="http://schemas.microsoft.com/office/drawing/2014/main" id="{907421EC-4E53-48C0-8403-2F1DF9DF8313}"/>
              </a:ext>
            </a:extLst>
          </p:cNvPr>
          <p:cNvSpPr>
            <a:spLocks noGrp="1"/>
          </p:cNvSpPr>
          <p:nvPr>
            <p:ph type="body" sz="quarter" idx="13"/>
          </p:nvPr>
        </p:nvSpPr>
        <p:spPr/>
        <p:txBody>
          <a:bodyPr/>
          <a:lstStyle/>
          <a:p>
            <a:endParaRPr lang="de-DE"/>
          </a:p>
        </p:txBody>
      </p:sp>
      <p:graphicFrame>
        <p:nvGraphicFramePr>
          <p:cNvPr id="10" name="Inhaltsplatzhalter 9">
            <a:extLst>
              <a:ext uri="{FF2B5EF4-FFF2-40B4-BE49-F238E27FC236}">
                <a16:creationId xmlns:a16="http://schemas.microsoft.com/office/drawing/2014/main" id="{8B324BF9-51AC-4CB6-B1B2-D55EF2FE660E}"/>
              </a:ext>
            </a:extLst>
          </p:cNvPr>
          <p:cNvGraphicFramePr>
            <a:graphicFrameLocks noGrp="1"/>
          </p:cNvGraphicFramePr>
          <p:nvPr>
            <p:ph idx="1"/>
            <p:extLst>
              <p:ext uri="{D42A27DB-BD31-4B8C-83A1-F6EECF244321}">
                <p14:modId xmlns:p14="http://schemas.microsoft.com/office/powerpoint/2010/main" val="2018223293"/>
              </p:ext>
            </p:extLst>
          </p:nvPr>
        </p:nvGraphicFramePr>
        <p:xfrm>
          <a:off x="479425" y="2414588"/>
          <a:ext cx="11017224" cy="4022646"/>
        </p:xfrm>
        <a:graphic>
          <a:graphicData uri="http://schemas.openxmlformats.org/drawingml/2006/table">
            <a:tbl>
              <a:tblPr firstRow="1" bandRow="1">
                <a:tableStyleId>{5C22544A-7EE6-4342-B048-85BDC9FD1C3A}</a:tableStyleId>
              </a:tblPr>
              <a:tblGrid>
                <a:gridCol w="5508612">
                  <a:extLst>
                    <a:ext uri="{9D8B030D-6E8A-4147-A177-3AD203B41FA5}">
                      <a16:colId xmlns:a16="http://schemas.microsoft.com/office/drawing/2014/main" val="1635851659"/>
                    </a:ext>
                  </a:extLst>
                </a:gridCol>
                <a:gridCol w="5508612">
                  <a:extLst>
                    <a:ext uri="{9D8B030D-6E8A-4147-A177-3AD203B41FA5}">
                      <a16:colId xmlns:a16="http://schemas.microsoft.com/office/drawing/2014/main" val="1267344371"/>
                    </a:ext>
                  </a:extLst>
                </a:gridCol>
              </a:tblGrid>
              <a:tr h="651600">
                <a:tc>
                  <a:txBody>
                    <a:bodyPr/>
                    <a:lstStyle/>
                    <a:p>
                      <a:pPr algn="l"/>
                      <a:r>
                        <a:rPr lang="de-DE" dirty="0"/>
                        <a:t>Hochschulische Ausbildung</a:t>
                      </a:r>
                    </a:p>
                    <a:p>
                      <a:pPr algn="l"/>
                      <a:r>
                        <a:rPr lang="de-DE" dirty="0"/>
                        <a:t>§ 37 PflAPrV</a:t>
                      </a:r>
                    </a:p>
                  </a:txBody>
                  <a:tcPr>
                    <a:solidFill>
                      <a:schemeClr val="accent5"/>
                    </a:solidFill>
                  </a:tcPr>
                </a:tc>
                <a:tc>
                  <a:txBody>
                    <a:bodyPr/>
                    <a:lstStyle/>
                    <a:p>
                      <a:pPr algn="r"/>
                      <a:r>
                        <a:rPr lang="de-DE" dirty="0"/>
                        <a:t>Berufliche Ausbildung</a:t>
                      </a:r>
                    </a:p>
                    <a:p>
                      <a:pPr algn="r"/>
                      <a:r>
                        <a:rPr lang="de-DE" dirty="0"/>
                        <a:t>§ 16 PflAPrV</a:t>
                      </a:r>
                    </a:p>
                  </a:txBody>
                  <a:tcPr/>
                </a:tc>
                <a:extLst>
                  <a:ext uri="{0D108BD9-81ED-4DB2-BD59-A6C34878D82A}">
                    <a16:rowId xmlns:a16="http://schemas.microsoft.com/office/drawing/2014/main" val="3752662594"/>
                  </a:ext>
                </a:extLst>
              </a:tr>
              <a:tr h="1315351">
                <a:tc gridSpan="2">
                  <a:txBody>
                    <a:bodyPr/>
                    <a:lstStyle/>
                    <a:p>
                      <a:pPr marL="0" indent="0" algn="ctr">
                        <a:buNone/>
                      </a:pPr>
                      <a:r>
                        <a:rPr lang="de-DE" sz="1200" dirty="0">
                          <a:solidFill>
                            <a:schemeClr val="tx1"/>
                          </a:solidFill>
                        </a:rPr>
                        <a:t>(5) Die Prüfung besteht aus</a:t>
                      </a:r>
                    </a:p>
                    <a:p>
                      <a:pPr marL="628650" lvl="1" indent="-171450" algn="ctr">
                        <a:buFont typeface="Arial" panose="020B0604020202020204" pitchFamily="34" charset="0"/>
                        <a:buChar char="•"/>
                      </a:pPr>
                      <a:r>
                        <a:rPr lang="de-DE" sz="1200" dirty="0">
                          <a:solidFill>
                            <a:schemeClr val="tx1"/>
                          </a:solidFill>
                        </a:rPr>
                        <a:t>der vorab zu erstellenden schriftlichen oder elektronischen </a:t>
                      </a:r>
                      <a:r>
                        <a:rPr lang="de-DE" sz="1200" b="1" dirty="0">
                          <a:solidFill>
                            <a:schemeClr val="tx1"/>
                          </a:solidFill>
                        </a:rPr>
                        <a:t>Ausarbeitung des Pflegeplans </a:t>
                      </a:r>
                      <a:r>
                        <a:rPr lang="de-DE" sz="1200" dirty="0">
                          <a:solidFill>
                            <a:schemeClr val="tx1"/>
                          </a:solidFill>
                        </a:rPr>
                        <a:t>(Vorbereitungsteil)</a:t>
                      </a:r>
                    </a:p>
                    <a:p>
                      <a:pPr marL="628650" lvl="1" indent="-171450" algn="ctr">
                        <a:buFont typeface="Arial" panose="020B0604020202020204" pitchFamily="34" charset="0"/>
                        <a:buChar char="•"/>
                      </a:pPr>
                      <a:r>
                        <a:rPr lang="de-DE" sz="1200" dirty="0">
                          <a:solidFill>
                            <a:schemeClr val="tx1"/>
                          </a:solidFill>
                        </a:rPr>
                        <a:t>einer </a:t>
                      </a:r>
                      <a:r>
                        <a:rPr lang="de-DE" sz="1200" b="1" dirty="0">
                          <a:solidFill>
                            <a:schemeClr val="tx1"/>
                          </a:solidFill>
                        </a:rPr>
                        <a:t>Fallvorstellung</a:t>
                      </a:r>
                      <a:r>
                        <a:rPr lang="de-DE" sz="1200" dirty="0">
                          <a:solidFill>
                            <a:schemeClr val="tx1"/>
                          </a:solidFill>
                        </a:rPr>
                        <a:t> mit einer Dauer von maximal 20 Minuten</a:t>
                      </a:r>
                    </a:p>
                    <a:p>
                      <a:pPr marL="628650" lvl="1" indent="-171450" algn="ctr">
                        <a:buFont typeface="Arial" panose="020B0604020202020204" pitchFamily="34" charset="0"/>
                        <a:buChar char="•"/>
                      </a:pPr>
                      <a:r>
                        <a:rPr lang="de-DE" sz="1200" dirty="0">
                          <a:solidFill>
                            <a:schemeClr val="tx1"/>
                          </a:solidFill>
                        </a:rPr>
                        <a:t>der </a:t>
                      </a:r>
                      <a:r>
                        <a:rPr lang="de-DE" sz="1200" b="1" dirty="0">
                          <a:solidFill>
                            <a:schemeClr val="tx1"/>
                          </a:solidFill>
                        </a:rPr>
                        <a:t>Durchführung</a:t>
                      </a:r>
                      <a:r>
                        <a:rPr lang="de-DE" sz="1200" dirty="0">
                          <a:solidFill>
                            <a:schemeClr val="tx1"/>
                          </a:solidFill>
                        </a:rPr>
                        <a:t> der geplanten und situativ erforderlichen </a:t>
                      </a:r>
                      <a:r>
                        <a:rPr lang="de-DE" sz="1200" b="1" dirty="0">
                          <a:solidFill>
                            <a:schemeClr val="tx1"/>
                          </a:solidFill>
                        </a:rPr>
                        <a:t>Pflegemaßnahmen</a:t>
                      </a:r>
                    </a:p>
                    <a:p>
                      <a:pPr marL="628650" lvl="1" indent="-171450" algn="ctr">
                        <a:buFont typeface="Arial" panose="020B0604020202020204" pitchFamily="34" charset="0"/>
                        <a:buChar char="•"/>
                      </a:pPr>
                      <a:r>
                        <a:rPr lang="de-DE" sz="1200" b="1" dirty="0">
                          <a:solidFill>
                            <a:schemeClr val="tx1"/>
                          </a:solidFill>
                        </a:rPr>
                        <a:t>Reflexionsgespräch</a:t>
                      </a:r>
                      <a:r>
                        <a:rPr lang="de-DE" sz="1200" dirty="0">
                          <a:solidFill>
                            <a:schemeClr val="tx1"/>
                          </a:solidFill>
                        </a:rPr>
                        <a:t> mit einer Dauer von maximal 20 Minuten</a:t>
                      </a:r>
                    </a:p>
                  </a:txBody>
                  <a:tcPr anchor="ctr">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solidFill>
                          <a:schemeClr val="accent1">
                            <a:lumMod val="75000"/>
                          </a:schemeClr>
                        </a:solidFill>
                      </a:endParaRPr>
                    </a:p>
                  </a:txBody>
                  <a:tcPr/>
                </a:tc>
                <a:extLst>
                  <a:ext uri="{0D108BD9-81ED-4DB2-BD59-A6C34878D82A}">
                    <a16:rowId xmlns:a16="http://schemas.microsoft.com/office/drawing/2014/main" val="1830466833"/>
                  </a:ext>
                </a:extLst>
              </a:tr>
              <a:tr h="1076195">
                <a:tc>
                  <a:txBody>
                    <a:bodyPr/>
                    <a:lstStyle/>
                    <a:p>
                      <a:r>
                        <a:rPr lang="de-DE" sz="1200" dirty="0">
                          <a:solidFill>
                            <a:schemeClr val="accent5"/>
                          </a:solidFill>
                        </a:rPr>
                        <a:t>Mit der schriftlichen oder elektronischen Ausarbeitung des Pflegeplans stellt die zu prüfende Person unter Beweis, dass sie in der Lage ist, das Pflegehandeln fall-, situations- und zielorientiert sowie wissenschaftsbasiert oder -orientiert zu strukturieren und zu begründen</a:t>
                      </a:r>
                    </a:p>
                  </a:txBody>
                  <a:tcPr anchor="ctr">
                    <a:solidFill>
                      <a:schemeClr val="bg1"/>
                    </a:solidFill>
                  </a:tcPr>
                </a:tc>
                <a:tc>
                  <a:txBody>
                    <a:bodyPr/>
                    <a:lstStyle/>
                    <a:p>
                      <a:pPr algn="r"/>
                      <a:r>
                        <a:rPr lang="de-DE" sz="1200" dirty="0">
                          <a:solidFill>
                            <a:schemeClr val="accent1">
                              <a:lumMod val="75000"/>
                            </a:schemeClr>
                          </a:solidFill>
                        </a:rPr>
                        <a:t>.</a:t>
                      </a:r>
                    </a:p>
                  </a:txBody>
                  <a:tcPr anchor="ctr">
                    <a:solidFill>
                      <a:schemeClr val="bg1"/>
                    </a:solidFill>
                  </a:tcPr>
                </a:tc>
                <a:extLst>
                  <a:ext uri="{0D108BD9-81ED-4DB2-BD59-A6C34878D82A}">
                    <a16:rowId xmlns:a16="http://schemas.microsoft.com/office/drawing/2014/main" val="1082830224"/>
                  </a:ext>
                </a:extLst>
              </a:tr>
              <a:tr h="979500">
                <a:tc gridSpan="2">
                  <a:txBody>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lang="de-DE" sz="1200" dirty="0"/>
                        <a:t>Die Prüfung ohne Vorbereitungsteil soll einschließlich des Reflexionsgesprächs die Dauer von 240 Minuten nicht überschreiten und kann durch eine organisatorische Pause von maximal einem Werktag unterbrochen werden. Für den Vorbereitungsteil ist eine angemessene Vorbereitungszeit unter Aufsicht zu gewähren.</a:t>
                      </a:r>
                    </a:p>
                  </a:txBody>
                  <a:tcPr anchor="ctr">
                    <a:solidFill>
                      <a:schemeClr val="bg1"/>
                    </a:solidFill>
                  </a:tcPr>
                </a:tc>
                <a:tc hMerge="1">
                  <a:txBody>
                    <a:bodyPr/>
                    <a:lstStyle/>
                    <a:p>
                      <a:endParaRPr lang="de-DE" sz="1200" dirty="0"/>
                    </a:p>
                  </a:txBody>
                  <a:tcPr/>
                </a:tc>
                <a:extLst>
                  <a:ext uri="{0D108BD9-81ED-4DB2-BD59-A6C34878D82A}">
                    <a16:rowId xmlns:a16="http://schemas.microsoft.com/office/drawing/2014/main" val="1139353856"/>
                  </a:ext>
                </a:extLst>
              </a:tr>
            </a:tbl>
          </a:graphicData>
        </a:graphic>
      </p:graphicFrame>
    </p:spTree>
    <p:extLst>
      <p:ext uri="{BB962C8B-B14F-4D97-AF65-F5344CB8AC3E}">
        <p14:creationId xmlns:p14="http://schemas.microsoft.com/office/powerpoint/2010/main" val="1606811741"/>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7A866A-31DC-4673-BCB3-BF3B869321AE}"/>
              </a:ext>
            </a:extLst>
          </p:cNvPr>
          <p:cNvSpPr>
            <a:spLocks noGrp="1"/>
          </p:cNvSpPr>
          <p:nvPr>
            <p:ph type="title"/>
          </p:nvPr>
        </p:nvSpPr>
        <p:spPr/>
        <p:txBody>
          <a:bodyPr/>
          <a:lstStyle/>
          <a:p>
            <a:r>
              <a:rPr lang="de-DE" dirty="0"/>
              <a:t>Die praktische Prüfung im Vergleich</a:t>
            </a:r>
          </a:p>
        </p:txBody>
      </p:sp>
      <p:sp>
        <p:nvSpPr>
          <p:cNvPr id="3" name="Textplatzhalter 2">
            <a:extLst>
              <a:ext uri="{FF2B5EF4-FFF2-40B4-BE49-F238E27FC236}">
                <a16:creationId xmlns:a16="http://schemas.microsoft.com/office/drawing/2014/main" id="{B30D2347-9BAE-462E-B9E1-5646B04EB88B}"/>
              </a:ext>
            </a:extLst>
          </p:cNvPr>
          <p:cNvSpPr>
            <a:spLocks noGrp="1"/>
          </p:cNvSpPr>
          <p:nvPr>
            <p:ph type="body" sz="quarter" idx="13"/>
          </p:nvPr>
        </p:nvSpPr>
        <p:spPr/>
        <p:txBody>
          <a:bodyPr/>
          <a:lstStyle/>
          <a:p>
            <a:endParaRPr lang="de-DE"/>
          </a:p>
        </p:txBody>
      </p:sp>
      <p:graphicFrame>
        <p:nvGraphicFramePr>
          <p:cNvPr id="8" name="Inhaltsplatzhalter 7">
            <a:extLst>
              <a:ext uri="{FF2B5EF4-FFF2-40B4-BE49-F238E27FC236}">
                <a16:creationId xmlns:a16="http://schemas.microsoft.com/office/drawing/2014/main" id="{BAAB1F85-D873-443A-A727-511065305AF9}"/>
              </a:ext>
            </a:extLst>
          </p:cNvPr>
          <p:cNvGraphicFramePr>
            <a:graphicFrameLocks noGrp="1"/>
          </p:cNvGraphicFramePr>
          <p:nvPr>
            <p:ph idx="1"/>
            <p:extLst>
              <p:ext uri="{D42A27DB-BD31-4B8C-83A1-F6EECF244321}">
                <p14:modId xmlns:p14="http://schemas.microsoft.com/office/powerpoint/2010/main" val="4001700364"/>
              </p:ext>
            </p:extLst>
          </p:nvPr>
        </p:nvGraphicFramePr>
        <p:xfrm>
          <a:off x="479425" y="2414588"/>
          <a:ext cx="11017224" cy="4025581"/>
        </p:xfrm>
        <a:graphic>
          <a:graphicData uri="http://schemas.openxmlformats.org/drawingml/2006/table">
            <a:tbl>
              <a:tblPr firstRow="1" bandRow="1">
                <a:tableStyleId>{5C22544A-7EE6-4342-B048-85BDC9FD1C3A}</a:tableStyleId>
              </a:tblPr>
              <a:tblGrid>
                <a:gridCol w="5508612">
                  <a:extLst>
                    <a:ext uri="{9D8B030D-6E8A-4147-A177-3AD203B41FA5}">
                      <a16:colId xmlns:a16="http://schemas.microsoft.com/office/drawing/2014/main" val="1635851659"/>
                    </a:ext>
                  </a:extLst>
                </a:gridCol>
                <a:gridCol w="5508612">
                  <a:extLst>
                    <a:ext uri="{9D8B030D-6E8A-4147-A177-3AD203B41FA5}">
                      <a16:colId xmlns:a16="http://schemas.microsoft.com/office/drawing/2014/main" val="1267344371"/>
                    </a:ext>
                  </a:extLst>
                </a:gridCol>
              </a:tblGrid>
              <a:tr h="651600">
                <a:tc>
                  <a:txBody>
                    <a:bodyPr/>
                    <a:lstStyle/>
                    <a:p>
                      <a:pPr algn="l"/>
                      <a:r>
                        <a:rPr lang="de-DE" dirty="0"/>
                        <a:t>Hochschulische Ausbildung</a:t>
                      </a:r>
                    </a:p>
                    <a:p>
                      <a:pPr algn="l"/>
                      <a:r>
                        <a:rPr lang="de-DE" dirty="0"/>
                        <a:t>§ 37 PflAPrV</a:t>
                      </a:r>
                    </a:p>
                  </a:txBody>
                  <a:tcPr>
                    <a:solidFill>
                      <a:schemeClr val="accent5"/>
                    </a:solidFill>
                  </a:tcPr>
                </a:tc>
                <a:tc>
                  <a:txBody>
                    <a:bodyPr/>
                    <a:lstStyle/>
                    <a:p>
                      <a:pPr algn="r"/>
                      <a:r>
                        <a:rPr lang="de-DE" dirty="0"/>
                        <a:t>Berufliche Ausbildung</a:t>
                      </a:r>
                    </a:p>
                    <a:p>
                      <a:pPr algn="r"/>
                      <a:r>
                        <a:rPr lang="de-DE" dirty="0"/>
                        <a:t>§ 16 PflAPrV</a:t>
                      </a:r>
                    </a:p>
                  </a:txBody>
                  <a:tcPr/>
                </a:tc>
                <a:extLst>
                  <a:ext uri="{0D108BD9-81ED-4DB2-BD59-A6C34878D82A}">
                    <a16:rowId xmlns:a16="http://schemas.microsoft.com/office/drawing/2014/main" val="3752662594"/>
                  </a:ext>
                </a:extLst>
              </a:tr>
              <a:tr h="912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accent5"/>
                          </a:solidFill>
                        </a:rPr>
                        <a:t>(6) Die Prüfung wird von einer Prüferin oder einem Prüfer nach § 33 Absatz 1 Satz 2 Nummer 3 und einer Prüferin oder einem Prüfer nach § 33 Absatz 1 Satz 2 Nummer 4 abgenommen und benotet:</a:t>
                      </a:r>
                    </a:p>
                    <a:p>
                      <a:pPr marL="0" indent="0" algn="l">
                        <a:buNone/>
                      </a:pPr>
                      <a:endParaRPr lang="de-DE" sz="1200" dirty="0">
                        <a:solidFill>
                          <a:schemeClr val="accent5"/>
                        </a:solidFill>
                      </a:endParaRPr>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accent1">
                              <a:lumMod val="75000"/>
                            </a:schemeClr>
                          </a:solidFill>
                          <a:latin typeface="+mn-lt"/>
                          <a:ea typeface="+mn-ea"/>
                          <a:cs typeface="+mn-cs"/>
                        </a:rPr>
                        <a:t>(6) Die Prüfung wird von zwei Fachprüferinnen oder Fachprüfern, von denen eine oder einer Fachprüferin oder Fachprüfer nach § 10 Absatz 1 Satz 2 Nummer 4 ist, abgenommen und benotet:</a:t>
                      </a:r>
                    </a:p>
                    <a:p>
                      <a:pPr marL="0" marR="0" lvl="0" indent="0" algn="r" defTabSz="914400" rtl="0" eaLnBrk="1" fontAlgn="auto" latinLnBrk="0" hangingPunct="1">
                        <a:lnSpc>
                          <a:spcPct val="100000"/>
                        </a:lnSpc>
                        <a:spcBef>
                          <a:spcPts val="0"/>
                        </a:spcBef>
                        <a:spcAft>
                          <a:spcPts val="0"/>
                        </a:spcAft>
                        <a:buClrTx/>
                        <a:buSzTx/>
                        <a:buFontTx/>
                        <a:buNone/>
                        <a:tabLst/>
                        <a:defRPr/>
                      </a:pPr>
                      <a:endParaRPr lang="de-DE" sz="1200" kern="1200" dirty="0">
                        <a:solidFill>
                          <a:schemeClr val="accent1">
                            <a:lumMod val="75000"/>
                          </a:schemeClr>
                        </a:solidFill>
                        <a:latin typeface="+mn-lt"/>
                        <a:ea typeface="+mn-ea"/>
                        <a:cs typeface="+mn-cs"/>
                      </a:endParaRPr>
                    </a:p>
                  </a:txBody>
                  <a:tcPr>
                    <a:solidFill>
                      <a:schemeClr val="bg1">
                        <a:lumMod val="95000"/>
                      </a:schemeClr>
                    </a:solidFill>
                  </a:tcPr>
                </a:tc>
                <a:extLst>
                  <a:ext uri="{0D108BD9-81ED-4DB2-BD59-A6C34878D82A}">
                    <a16:rowId xmlns:a16="http://schemas.microsoft.com/office/drawing/2014/main" val="1830466833"/>
                  </a:ext>
                </a:extLst>
              </a:tr>
              <a:tr h="5069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accent5"/>
                          </a:solidFill>
                        </a:rPr>
                        <a:t>einer Prüferin oder einem Prüfer, die oder der an der Hochschule für das Fach berufen ist (§ 33 Abs.1 Nr. 3)</a:t>
                      </a:r>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accent1">
                              <a:lumMod val="75000"/>
                            </a:schemeClr>
                          </a:solidFill>
                          <a:latin typeface="+mn-lt"/>
                          <a:ea typeface="+mn-ea"/>
                          <a:cs typeface="+mn-cs"/>
                        </a:rPr>
                        <a:t>einer oder mehreren Fachprüferinnen oder Fachprüfern, die</a:t>
                      </a:r>
                    </a:p>
                  </a:txBody>
                  <a:tcPr>
                    <a:solidFill>
                      <a:schemeClr val="bg1">
                        <a:lumMod val="95000"/>
                      </a:schemeClr>
                    </a:solidFill>
                  </a:tcPr>
                </a:tc>
                <a:extLst>
                  <a:ext uri="{0D108BD9-81ED-4DB2-BD59-A6C34878D82A}">
                    <a16:rowId xmlns:a16="http://schemas.microsoft.com/office/drawing/2014/main" val="1082830224"/>
                  </a:ext>
                </a:extLst>
              </a:tr>
              <a:tr h="800753">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de-DE" sz="1200" dirty="0">
                          <a:solidFill>
                            <a:schemeClr val="accent5"/>
                          </a:solidFill>
                        </a:rPr>
                        <a:t>und einer Prüferin oder einem Prüfer, die oder der über eine Hochschulprüfungsberechtigung verfügen (§ 33 Abs.1 Nr. 3), sowie</a:t>
                      </a:r>
                    </a:p>
                  </a:txBody>
                  <a:tcPr>
                    <a:solidFill>
                      <a:schemeClr val="bg1">
                        <a:lumMod val="95000"/>
                      </a:schemeClr>
                    </a:solidFill>
                  </a:tcPr>
                </a:tc>
                <a:tc>
                  <a:txBody>
                    <a:bodyPr/>
                    <a:lstStyle/>
                    <a:p>
                      <a:pPr marL="0" marR="0" lvl="0" indent="0" algn="r" defTabSz="914400" rtl="0" eaLnBrk="1" fontAlgn="auto" latinLnBrk="0" hangingPunct="1">
                        <a:lnSpc>
                          <a:spcPct val="110000"/>
                        </a:lnSpc>
                        <a:spcBef>
                          <a:spcPts val="0"/>
                        </a:spcBef>
                        <a:spcAft>
                          <a:spcPts val="0"/>
                        </a:spcAft>
                        <a:buClrTx/>
                        <a:buSzTx/>
                        <a:buFontTx/>
                        <a:buNone/>
                        <a:tabLst/>
                        <a:defRPr/>
                      </a:pPr>
                      <a:r>
                        <a:rPr lang="de-DE" sz="1200" kern="1200" dirty="0">
                          <a:solidFill>
                            <a:schemeClr val="accent1">
                              <a:lumMod val="75000"/>
                            </a:schemeClr>
                          </a:solidFill>
                          <a:latin typeface="+mn-lt"/>
                          <a:ea typeface="+mn-ea"/>
                          <a:cs typeface="+mn-cs"/>
                        </a:rPr>
                        <a:t>zum Zeitpunkt der Prüfung als praxisanleitende Personen nach </a:t>
                      </a:r>
                      <a:br>
                        <a:rPr lang="de-DE" sz="1200" kern="1200" dirty="0">
                          <a:solidFill>
                            <a:schemeClr val="accent1">
                              <a:lumMod val="75000"/>
                            </a:schemeClr>
                          </a:solidFill>
                          <a:latin typeface="+mn-lt"/>
                          <a:ea typeface="+mn-ea"/>
                          <a:cs typeface="+mn-cs"/>
                        </a:rPr>
                      </a:br>
                      <a:r>
                        <a:rPr lang="de-DE" sz="1200" kern="1200" dirty="0">
                          <a:solidFill>
                            <a:schemeClr val="accent1">
                              <a:lumMod val="75000"/>
                            </a:schemeClr>
                          </a:solidFill>
                          <a:latin typeface="+mn-lt"/>
                          <a:ea typeface="+mn-ea"/>
                          <a:cs typeface="+mn-cs"/>
                        </a:rPr>
                        <a:t>§ 4 Absatz 1 tätig sind</a:t>
                      </a:r>
                    </a:p>
                  </a:txBody>
                  <a:tcPr>
                    <a:solidFill>
                      <a:schemeClr val="bg1">
                        <a:lumMod val="95000"/>
                      </a:schemeClr>
                    </a:solidFill>
                  </a:tcPr>
                </a:tc>
                <a:extLst>
                  <a:ext uri="{0D108BD9-81ED-4DB2-BD59-A6C34878D82A}">
                    <a16:rowId xmlns:a16="http://schemas.microsoft.com/office/drawing/2014/main" val="1139353856"/>
                  </a:ext>
                </a:extLst>
              </a:tr>
              <a:tr h="506957">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lang="de-DE" sz="1200" dirty="0">
                        <a:solidFill>
                          <a:schemeClr val="accent5"/>
                        </a:solidFill>
                      </a:endParaRPr>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accent1">
                              <a:lumMod val="75000"/>
                            </a:schemeClr>
                          </a:solidFill>
                          <a:latin typeface="+mn-lt"/>
                          <a:ea typeface="+mn-ea"/>
                          <a:cs typeface="+mn-cs"/>
                        </a:rPr>
                        <a:t>die Voraussetzungen nach § 4 Absatz 2 Satz 1 erfüllen</a:t>
                      </a:r>
                    </a:p>
                    <a:p>
                      <a:pPr algn="r"/>
                      <a:endParaRPr lang="de-DE" sz="1200" kern="1200" dirty="0">
                        <a:solidFill>
                          <a:schemeClr val="accent1">
                            <a:lumMod val="75000"/>
                          </a:schemeClr>
                        </a:solidFill>
                        <a:latin typeface="+mn-lt"/>
                        <a:ea typeface="+mn-ea"/>
                        <a:cs typeface="+mn-cs"/>
                      </a:endParaRPr>
                    </a:p>
                  </a:txBody>
                  <a:tcPr>
                    <a:solidFill>
                      <a:schemeClr val="bg1">
                        <a:lumMod val="95000"/>
                      </a:schemeClr>
                    </a:solidFill>
                  </a:tcPr>
                </a:tc>
                <a:extLst>
                  <a:ext uri="{0D108BD9-81ED-4DB2-BD59-A6C34878D82A}">
                    <a16:rowId xmlns:a16="http://schemas.microsoft.com/office/drawing/2014/main" val="3327874005"/>
                  </a:ext>
                </a:extLst>
              </a:tr>
              <a:tr h="6467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accent5"/>
                          </a:solidFill>
                        </a:rPr>
                        <a:t>mindestens einer Prüferin oder einem Prüfer, die oder der für die Abnahme des praktischen Prüfungsteils geeignet ist (§ 33 Abs.1 Nr. 4)</a:t>
                      </a:r>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accent1">
                              <a:lumMod val="75000"/>
                            </a:schemeClr>
                          </a:solidFill>
                          <a:latin typeface="+mn-lt"/>
                          <a:ea typeface="+mn-ea"/>
                          <a:cs typeface="+mn-cs"/>
                        </a:rPr>
                        <a:t>von denen mindestens eine Person in der Einrichtung tätig sein soll, in der der Vertiefungseinsatz durchgeführt wurde</a:t>
                      </a:r>
                    </a:p>
                  </a:txBody>
                  <a:tcPr>
                    <a:solidFill>
                      <a:schemeClr val="bg1">
                        <a:lumMod val="95000"/>
                      </a:schemeClr>
                    </a:solidFill>
                  </a:tcPr>
                </a:tc>
                <a:extLst>
                  <a:ext uri="{0D108BD9-81ED-4DB2-BD59-A6C34878D82A}">
                    <a16:rowId xmlns:a16="http://schemas.microsoft.com/office/drawing/2014/main" val="294186999"/>
                  </a:ext>
                </a:extLst>
              </a:tr>
            </a:tbl>
          </a:graphicData>
        </a:graphic>
      </p:graphicFrame>
    </p:spTree>
    <p:extLst>
      <p:ext uri="{BB962C8B-B14F-4D97-AF65-F5344CB8AC3E}">
        <p14:creationId xmlns:p14="http://schemas.microsoft.com/office/powerpoint/2010/main" val="822017402"/>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7A866A-31DC-4673-BCB3-BF3B869321AE}"/>
              </a:ext>
            </a:extLst>
          </p:cNvPr>
          <p:cNvSpPr>
            <a:spLocks noGrp="1"/>
          </p:cNvSpPr>
          <p:nvPr>
            <p:ph type="title"/>
          </p:nvPr>
        </p:nvSpPr>
        <p:spPr/>
        <p:txBody>
          <a:bodyPr/>
          <a:lstStyle/>
          <a:p>
            <a:r>
              <a:rPr lang="de-DE" dirty="0"/>
              <a:t>Die praktische Prüfung im Vergleich</a:t>
            </a:r>
          </a:p>
        </p:txBody>
      </p:sp>
      <p:sp>
        <p:nvSpPr>
          <p:cNvPr id="3" name="Textplatzhalter 2">
            <a:extLst>
              <a:ext uri="{FF2B5EF4-FFF2-40B4-BE49-F238E27FC236}">
                <a16:creationId xmlns:a16="http://schemas.microsoft.com/office/drawing/2014/main" id="{0B139B02-1649-480A-95F6-81E0F9766987}"/>
              </a:ext>
            </a:extLst>
          </p:cNvPr>
          <p:cNvSpPr>
            <a:spLocks noGrp="1"/>
          </p:cNvSpPr>
          <p:nvPr>
            <p:ph type="body" sz="quarter" idx="13"/>
          </p:nvPr>
        </p:nvSpPr>
        <p:spPr/>
        <p:txBody>
          <a:bodyPr/>
          <a:lstStyle/>
          <a:p>
            <a:endParaRPr lang="de-DE"/>
          </a:p>
        </p:txBody>
      </p:sp>
      <p:graphicFrame>
        <p:nvGraphicFramePr>
          <p:cNvPr id="8" name="Inhaltsplatzhalter 7">
            <a:extLst>
              <a:ext uri="{FF2B5EF4-FFF2-40B4-BE49-F238E27FC236}">
                <a16:creationId xmlns:a16="http://schemas.microsoft.com/office/drawing/2014/main" id="{517C632D-26FA-43A9-A64D-0BFE0A9C080A}"/>
              </a:ext>
            </a:extLst>
          </p:cNvPr>
          <p:cNvGraphicFramePr>
            <a:graphicFrameLocks noGrp="1"/>
          </p:cNvGraphicFramePr>
          <p:nvPr>
            <p:ph idx="1"/>
            <p:extLst>
              <p:ext uri="{D42A27DB-BD31-4B8C-83A1-F6EECF244321}">
                <p14:modId xmlns:p14="http://schemas.microsoft.com/office/powerpoint/2010/main" val="3768170782"/>
              </p:ext>
            </p:extLst>
          </p:nvPr>
        </p:nvGraphicFramePr>
        <p:xfrm>
          <a:off x="479425" y="2414588"/>
          <a:ext cx="11017224" cy="4004120"/>
        </p:xfrm>
        <a:graphic>
          <a:graphicData uri="http://schemas.openxmlformats.org/drawingml/2006/table">
            <a:tbl>
              <a:tblPr firstRow="1" bandRow="1">
                <a:tableStyleId>{5C22544A-7EE6-4342-B048-85BDC9FD1C3A}</a:tableStyleId>
              </a:tblPr>
              <a:tblGrid>
                <a:gridCol w="5508612">
                  <a:extLst>
                    <a:ext uri="{9D8B030D-6E8A-4147-A177-3AD203B41FA5}">
                      <a16:colId xmlns:a16="http://schemas.microsoft.com/office/drawing/2014/main" val="1635851659"/>
                    </a:ext>
                  </a:extLst>
                </a:gridCol>
                <a:gridCol w="5508612">
                  <a:extLst>
                    <a:ext uri="{9D8B030D-6E8A-4147-A177-3AD203B41FA5}">
                      <a16:colId xmlns:a16="http://schemas.microsoft.com/office/drawing/2014/main" val="1267344371"/>
                    </a:ext>
                  </a:extLst>
                </a:gridCol>
              </a:tblGrid>
              <a:tr h="651600">
                <a:tc>
                  <a:txBody>
                    <a:bodyPr/>
                    <a:lstStyle/>
                    <a:p>
                      <a:pPr algn="l"/>
                      <a:r>
                        <a:rPr lang="de-DE" dirty="0"/>
                        <a:t>Hochschulische Ausbildung</a:t>
                      </a:r>
                    </a:p>
                    <a:p>
                      <a:pPr algn="l"/>
                      <a:r>
                        <a:rPr lang="de-DE" dirty="0"/>
                        <a:t>§ 37 PflAPrV</a:t>
                      </a:r>
                    </a:p>
                  </a:txBody>
                  <a:tcPr>
                    <a:solidFill>
                      <a:schemeClr val="accent5"/>
                    </a:solidFill>
                  </a:tcPr>
                </a:tc>
                <a:tc>
                  <a:txBody>
                    <a:bodyPr/>
                    <a:lstStyle/>
                    <a:p>
                      <a:pPr algn="r"/>
                      <a:r>
                        <a:rPr lang="de-DE" dirty="0"/>
                        <a:t>Berufliche Ausbildung</a:t>
                      </a:r>
                    </a:p>
                    <a:p>
                      <a:pPr algn="r"/>
                      <a:r>
                        <a:rPr lang="de-DE" dirty="0"/>
                        <a:t>§ 16 PflAPrV</a:t>
                      </a:r>
                    </a:p>
                  </a:txBody>
                  <a:tcPr/>
                </a:tc>
                <a:extLst>
                  <a:ext uri="{0D108BD9-81ED-4DB2-BD59-A6C34878D82A}">
                    <a16:rowId xmlns:a16="http://schemas.microsoft.com/office/drawing/2014/main" val="3752662594"/>
                  </a:ext>
                </a:extLst>
              </a:tr>
              <a:tr h="817106">
                <a:tc gridSpan="2">
                  <a:txBody>
                    <a:bodyPr/>
                    <a:lstStyle/>
                    <a:p>
                      <a:pPr marL="0" indent="0" algn="ctr">
                        <a:lnSpc>
                          <a:spcPct val="110000"/>
                        </a:lnSpc>
                        <a:buNone/>
                      </a:pPr>
                      <a:r>
                        <a:rPr lang="de-DE" sz="1200" dirty="0"/>
                        <a:t>(7) Aus den Noten der Prüferinnen oder Prüfer bzw. Fachprüferinnen und Fachprüfer für die in der Prüfung erbrachte Leistung bildet die oder der Vorsitzende des Prüfungsausschusses die Prüfungsnote für den praktischen Teil der Prüfung als das arithmetische Mittel. </a:t>
                      </a:r>
                    </a:p>
                    <a:p>
                      <a:pPr marL="0" indent="0" algn="ctr">
                        <a:lnSpc>
                          <a:spcPct val="110000"/>
                        </a:lnSpc>
                        <a:buNone/>
                      </a:pPr>
                      <a:r>
                        <a:rPr lang="de-DE" sz="1200" dirty="0"/>
                        <a:t>Die Berechnung der Prüfungsnote erfolgt auf zwei Stellen nach dem Komma ohne Rundung.</a:t>
                      </a:r>
                    </a:p>
                  </a:txBody>
                  <a:tcP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solidFill>
                          <a:schemeClr val="accent1">
                            <a:lumMod val="75000"/>
                          </a:schemeClr>
                        </a:solidFill>
                      </a:endParaRPr>
                    </a:p>
                  </a:txBody>
                  <a:tcPr/>
                </a:tc>
                <a:extLst>
                  <a:ext uri="{0D108BD9-81ED-4DB2-BD59-A6C34878D82A}">
                    <a16:rowId xmlns:a16="http://schemas.microsoft.com/office/drawing/2014/main" val="1830466833"/>
                  </a:ext>
                </a:extLst>
              </a:tr>
              <a:tr h="549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accent5"/>
                          </a:solidFill>
                        </a:rPr>
                        <a:t>Dem berechneten Zahlenwert ist die entsprechende Note nach § 17 Benotung zuzuordnen.</a:t>
                      </a:r>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de-DE" sz="1200" dirty="0">
                        <a:solidFill>
                          <a:schemeClr val="accent1">
                            <a:lumMod val="75000"/>
                          </a:schemeClr>
                        </a:solidFill>
                      </a:endParaRPr>
                    </a:p>
                  </a:txBody>
                  <a:tcPr>
                    <a:solidFill>
                      <a:schemeClr val="bg1">
                        <a:lumMod val="95000"/>
                      </a:schemeClr>
                    </a:solidFill>
                  </a:tcPr>
                </a:tc>
                <a:extLst>
                  <a:ext uri="{0D108BD9-81ED-4DB2-BD59-A6C34878D82A}">
                    <a16:rowId xmlns:a16="http://schemas.microsoft.com/office/drawing/2014/main" val="1082830224"/>
                  </a:ext>
                </a:extLst>
              </a:tr>
              <a:tr h="555849">
                <a:tc gridSpan="2">
                  <a:txBody>
                    <a:bodyPr/>
                    <a:lstStyle/>
                    <a:p>
                      <a:pPr marL="0" indent="0" algn="ctr">
                        <a:lnSpc>
                          <a:spcPct val="110000"/>
                        </a:lnSpc>
                        <a:buNone/>
                      </a:pPr>
                      <a:r>
                        <a:rPr lang="de-DE" sz="1200" dirty="0"/>
                        <a:t>(8) Der praktische Teil der Prüfung ist bestanden, wenn die Prüfung mindestens mit „ausreichend“ benotet wird.</a:t>
                      </a:r>
                    </a:p>
                  </a:txBody>
                  <a:tcPr>
                    <a:solidFill>
                      <a:schemeClr val="bg1">
                        <a:lumMod val="95000"/>
                      </a:schemeClr>
                    </a:solidFill>
                  </a:tcPr>
                </a:tc>
                <a:tc hMerge="1">
                  <a:txBody>
                    <a:bodyPr/>
                    <a:lstStyle/>
                    <a:p>
                      <a:pPr algn="l"/>
                      <a:endParaRPr lang="de-DE" sz="1200" dirty="0">
                        <a:solidFill>
                          <a:schemeClr val="accent1">
                            <a:lumMod val="75000"/>
                          </a:schemeClr>
                        </a:solidFill>
                      </a:endParaRPr>
                    </a:p>
                  </a:txBody>
                  <a:tcPr/>
                </a:tc>
                <a:extLst>
                  <a:ext uri="{0D108BD9-81ED-4DB2-BD59-A6C34878D82A}">
                    <a16:rowId xmlns:a16="http://schemas.microsoft.com/office/drawing/2014/main" val="3327874005"/>
                  </a:ext>
                </a:extLst>
              </a:tr>
              <a:tr h="1429686">
                <a:tc>
                  <a:txBody>
                    <a:bodyPr/>
                    <a:lstStyle/>
                    <a:p>
                      <a:pPr marL="0" indent="0">
                        <a:lnSpc>
                          <a:spcPct val="110000"/>
                        </a:lnSpc>
                        <a:buNone/>
                      </a:pPr>
                      <a:endParaRPr lang="de-DE" sz="1200" dirty="0">
                        <a:solidFill>
                          <a:schemeClr val="accent5"/>
                        </a:solidFill>
                      </a:endParaRPr>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accent1">
                              <a:lumMod val="75000"/>
                            </a:schemeClr>
                          </a:solidFill>
                          <a:latin typeface="+mn-lt"/>
                          <a:ea typeface="+mn-ea"/>
                          <a:cs typeface="+mn-cs"/>
                        </a:rPr>
                        <a:t>(9) Die Gesamtnote für den praktischen Teil der Prüfung bildet die oder der Vorsitzende des Prüfungsausschusses aus der Prüfungsnote und der Vornote für den praktischen Teil der Prüfung nach § 13 Absatz 1 und 2. Die Berechnung der Gesamtnote erfolgt auf zwei Stellen nach dem Komma ohne Rundung. Dem berechneten Zahlenwert ist die entsprechende Note nach § 17 zuzuordnen.</a:t>
                      </a:r>
                    </a:p>
                  </a:txBody>
                  <a:tcPr>
                    <a:solidFill>
                      <a:schemeClr val="bg1">
                        <a:lumMod val="95000"/>
                      </a:schemeClr>
                    </a:solidFill>
                  </a:tcPr>
                </a:tc>
                <a:extLst>
                  <a:ext uri="{0D108BD9-81ED-4DB2-BD59-A6C34878D82A}">
                    <a16:rowId xmlns:a16="http://schemas.microsoft.com/office/drawing/2014/main" val="294186999"/>
                  </a:ext>
                </a:extLst>
              </a:tr>
            </a:tbl>
          </a:graphicData>
        </a:graphic>
      </p:graphicFrame>
    </p:spTree>
    <p:extLst>
      <p:ext uri="{BB962C8B-B14F-4D97-AF65-F5344CB8AC3E}">
        <p14:creationId xmlns:p14="http://schemas.microsoft.com/office/powerpoint/2010/main" val="3525140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5CFBB2-0B65-4BF8-BBA8-4CD20F048991}"/>
              </a:ext>
            </a:extLst>
          </p:cNvPr>
          <p:cNvSpPr>
            <a:spLocks noGrp="1"/>
          </p:cNvSpPr>
          <p:nvPr>
            <p:ph type="title"/>
          </p:nvPr>
        </p:nvSpPr>
        <p:spPr/>
        <p:txBody>
          <a:bodyPr/>
          <a:lstStyle/>
          <a:p>
            <a:r>
              <a:rPr lang="de-DE" dirty="0"/>
              <a:t>Benotung nach § 17 PflAPrV</a:t>
            </a:r>
          </a:p>
        </p:txBody>
      </p:sp>
      <p:sp>
        <p:nvSpPr>
          <p:cNvPr id="7" name="Textplatzhalter 6">
            <a:extLst>
              <a:ext uri="{FF2B5EF4-FFF2-40B4-BE49-F238E27FC236}">
                <a16:creationId xmlns:a16="http://schemas.microsoft.com/office/drawing/2014/main" id="{DA5CDB07-F8F4-4E85-ACEE-30501D252B5B}"/>
              </a:ext>
            </a:extLst>
          </p:cNvPr>
          <p:cNvSpPr>
            <a:spLocks noGrp="1"/>
          </p:cNvSpPr>
          <p:nvPr>
            <p:ph type="body" sz="quarter" idx="13"/>
          </p:nvPr>
        </p:nvSpPr>
        <p:spPr/>
        <p:txBody>
          <a:bodyPr/>
          <a:lstStyle/>
          <a:p>
            <a:endParaRPr lang="de-DE"/>
          </a:p>
        </p:txBody>
      </p:sp>
      <p:graphicFrame>
        <p:nvGraphicFramePr>
          <p:cNvPr id="9" name="Inhaltsplatzhalter 3">
            <a:extLst>
              <a:ext uri="{FF2B5EF4-FFF2-40B4-BE49-F238E27FC236}">
                <a16:creationId xmlns:a16="http://schemas.microsoft.com/office/drawing/2014/main" id="{157818D8-C0A4-4E2C-A6AC-0A3F2685E811}"/>
              </a:ext>
            </a:extLst>
          </p:cNvPr>
          <p:cNvGraphicFramePr>
            <a:graphicFrameLocks noGrp="1"/>
          </p:cNvGraphicFramePr>
          <p:nvPr>
            <p:ph idx="1"/>
            <p:extLst>
              <p:ext uri="{D42A27DB-BD31-4B8C-83A1-F6EECF244321}">
                <p14:modId xmlns:p14="http://schemas.microsoft.com/office/powerpoint/2010/main" val="1447952609"/>
              </p:ext>
            </p:extLst>
          </p:nvPr>
        </p:nvGraphicFramePr>
        <p:xfrm>
          <a:off x="479424" y="2414588"/>
          <a:ext cx="11089183" cy="3971364"/>
        </p:xfrm>
        <a:graphic>
          <a:graphicData uri="http://schemas.openxmlformats.org/drawingml/2006/table">
            <a:tbl>
              <a:tblPr firstRow="1">
                <a:tableStyleId>{93296810-A885-4BE3-A3E7-6D5BEEA58F35}</a:tableStyleId>
              </a:tblPr>
              <a:tblGrid>
                <a:gridCol w="1692667">
                  <a:extLst>
                    <a:ext uri="{9D8B030D-6E8A-4147-A177-3AD203B41FA5}">
                      <a16:colId xmlns:a16="http://schemas.microsoft.com/office/drawing/2014/main" val="2873401216"/>
                    </a:ext>
                  </a:extLst>
                </a:gridCol>
                <a:gridCol w="1670309">
                  <a:extLst>
                    <a:ext uri="{9D8B030D-6E8A-4147-A177-3AD203B41FA5}">
                      <a16:colId xmlns:a16="http://schemas.microsoft.com/office/drawing/2014/main" val="3957544364"/>
                    </a:ext>
                  </a:extLst>
                </a:gridCol>
                <a:gridCol w="7726207">
                  <a:extLst>
                    <a:ext uri="{9D8B030D-6E8A-4147-A177-3AD203B41FA5}">
                      <a16:colId xmlns:a16="http://schemas.microsoft.com/office/drawing/2014/main" val="3213854638"/>
                    </a:ext>
                  </a:extLst>
                </a:gridCol>
              </a:tblGrid>
              <a:tr h="466829">
                <a:tc>
                  <a:txBody>
                    <a:bodyPr/>
                    <a:lstStyle/>
                    <a:p>
                      <a:pPr algn="ctr"/>
                      <a:r>
                        <a:rPr lang="de-DE" sz="1400" dirty="0">
                          <a:effectLst/>
                        </a:rPr>
                        <a:t>Erreichter</a:t>
                      </a:r>
                      <a:br>
                        <a:rPr lang="de-DE" sz="1400" dirty="0">
                          <a:effectLst/>
                        </a:rPr>
                      </a:br>
                      <a:r>
                        <a:rPr lang="de-DE" sz="1400" dirty="0">
                          <a:effectLst/>
                        </a:rPr>
                        <a:t>Wert</a:t>
                      </a:r>
                      <a:endParaRPr lang="de-DE" sz="1400" b="0" dirty="0">
                        <a:effectLst/>
                      </a:endParaRPr>
                    </a:p>
                  </a:txBody>
                  <a:tcPr marL="53065" marR="53065" marT="26533" marB="26533" anchor="ctr">
                    <a:solidFill>
                      <a:schemeClr val="accent4"/>
                    </a:solidFill>
                  </a:tcPr>
                </a:tc>
                <a:tc>
                  <a:txBody>
                    <a:bodyPr/>
                    <a:lstStyle/>
                    <a:p>
                      <a:pPr algn="ctr"/>
                      <a:r>
                        <a:rPr lang="de-DE" sz="1400" dirty="0">
                          <a:effectLst/>
                        </a:rPr>
                        <a:t>Note</a:t>
                      </a:r>
                      <a:endParaRPr lang="de-DE" sz="1400" b="0" dirty="0">
                        <a:effectLst/>
                      </a:endParaRPr>
                    </a:p>
                  </a:txBody>
                  <a:tcPr marL="53065" marR="53065" marT="26533" marB="26533" anchor="ctr">
                    <a:solidFill>
                      <a:schemeClr val="accent4"/>
                    </a:solidFill>
                  </a:tcPr>
                </a:tc>
                <a:tc>
                  <a:txBody>
                    <a:bodyPr/>
                    <a:lstStyle/>
                    <a:p>
                      <a:pPr algn="ctr"/>
                      <a:r>
                        <a:rPr lang="de-DE" sz="1400" dirty="0">
                          <a:effectLst/>
                        </a:rPr>
                        <a:t>Notendefinition</a:t>
                      </a:r>
                      <a:endParaRPr lang="de-DE" sz="1400" b="0" dirty="0">
                        <a:effectLst/>
                      </a:endParaRPr>
                    </a:p>
                  </a:txBody>
                  <a:tcPr marL="53065" marR="53065" marT="26533" marB="26533" anchor="ctr">
                    <a:solidFill>
                      <a:schemeClr val="accent4"/>
                    </a:solidFill>
                  </a:tcPr>
                </a:tc>
                <a:extLst>
                  <a:ext uri="{0D108BD9-81ED-4DB2-BD59-A6C34878D82A}">
                    <a16:rowId xmlns:a16="http://schemas.microsoft.com/office/drawing/2014/main" val="1806442967"/>
                  </a:ext>
                </a:extLst>
              </a:tr>
              <a:tr h="466829">
                <a:tc>
                  <a:txBody>
                    <a:bodyPr/>
                    <a:lstStyle/>
                    <a:p>
                      <a:pPr algn="ctr"/>
                      <a:r>
                        <a:rPr lang="de-DE" sz="1400" dirty="0">
                          <a:effectLst/>
                        </a:rPr>
                        <a:t>bis</a:t>
                      </a:r>
                      <a:br>
                        <a:rPr lang="de-DE" sz="1400" dirty="0">
                          <a:effectLst/>
                        </a:rPr>
                      </a:br>
                      <a:r>
                        <a:rPr lang="de-DE" sz="1400" dirty="0">
                          <a:effectLst/>
                        </a:rPr>
                        <a:t>unter 1,50</a:t>
                      </a:r>
                    </a:p>
                  </a:txBody>
                  <a:tcPr marL="53065" marR="53065" marT="26533" marB="26533"/>
                </a:tc>
                <a:tc>
                  <a:txBody>
                    <a:bodyPr/>
                    <a:lstStyle/>
                    <a:p>
                      <a:pPr algn="ctr"/>
                      <a:r>
                        <a:rPr lang="de-DE" sz="1400" dirty="0">
                          <a:effectLst/>
                        </a:rPr>
                        <a:t>sehr gut</a:t>
                      </a:r>
                      <a:br>
                        <a:rPr lang="de-DE" sz="1400" dirty="0">
                          <a:effectLst/>
                        </a:rPr>
                      </a:br>
                      <a:r>
                        <a:rPr lang="de-DE" sz="1400" dirty="0">
                          <a:effectLst/>
                        </a:rPr>
                        <a:t>(1)</a:t>
                      </a:r>
                    </a:p>
                  </a:txBody>
                  <a:tcPr marL="53065" marR="53065" marT="26533" marB="26533"/>
                </a:tc>
                <a:tc>
                  <a:txBody>
                    <a:bodyPr/>
                    <a:lstStyle/>
                    <a:p>
                      <a:pPr algn="just"/>
                      <a:r>
                        <a:rPr lang="de-DE" sz="1400" dirty="0">
                          <a:effectLst/>
                        </a:rPr>
                        <a:t>eine Leistung, die den Anforderungen in besonderem Maß entspricht</a:t>
                      </a:r>
                    </a:p>
                  </a:txBody>
                  <a:tcPr marL="53065" marR="53065" marT="26533" marB="26533"/>
                </a:tc>
                <a:extLst>
                  <a:ext uri="{0D108BD9-81ED-4DB2-BD59-A6C34878D82A}">
                    <a16:rowId xmlns:a16="http://schemas.microsoft.com/office/drawing/2014/main" val="4025775963"/>
                  </a:ext>
                </a:extLst>
              </a:tr>
              <a:tr h="466829">
                <a:tc>
                  <a:txBody>
                    <a:bodyPr/>
                    <a:lstStyle/>
                    <a:p>
                      <a:pPr algn="ctr"/>
                      <a:r>
                        <a:rPr lang="de-DE" sz="1400" dirty="0">
                          <a:effectLst/>
                        </a:rPr>
                        <a:t>1,50 bis</a:t>
                      </a:r>
                      <a:br>
                        <a:rPr lang="de-DE" sz="1400" dirty="0">
                          <a:effectLst/>
                        </a:rPr>
                      </a:br>
                      <a:r>
                        <a:rPr lang="de-DE" sz="1400" dirty="0">
                          <a:effectLst/>
                        </a:rPr>
                        <a:t>unter 2,50</a:t>
                      </a:r>
                    </a:p>
                  </a:txBody>
                  <a:tcPr marL="53065" marR="53065" marT="26533" marB="26533"/>
                </a:tc>
                <a:tc>
                  <a:txBody>
                    <a:bodyPr/>
                    <a:lstStyle/>
                    <a:p>
                      <a:pPr algn="ctr"/>
                      <a:r>
                        <a:rPr lang="de-DE" sz="1400" dirty="0">
                          <a:effectLst/>
                        </a:rPr>
                        <a:t>gut</a:t>
                      </a:r>
                      <a:br>
                        <a:rPr lang="de-DE" sz="1400" dirty="0">
                          <a:effectLst/>
                        </a:rPr>
                      </a:br>
                      <a:r>
                        <a:rPr lang="de-DE" sz="1400" dirty="0">
                          <a:effectLst/>
                        </a:rPr>
                        <a:t>(2)</a:t>
                      </a:r>
                    </a:p>
                  </a:txBody>
                  <a:tcPr marL="53065" marR="53065" marT="26533" marB="26533"/>
                </a:tc>
                <a:tc>
                  <a:txBody>
                    <a:bodyPr/>
                    <a:lstStyle/>
                    <a:p>
                      <a:pPr algn="just"/>
                      <a:r>
                        <a:rPr lang="de-DE" sz="1400" dirty="0">
                          <a:effectLst/>
                        </a:rPr>
                        <a:t>eine Leistung, die den Anforderungen voll entspricht</a:t>
                      </a:r>
                    </a:p>
                  </a:txBody>
                  <a:tcPr marL="53065" marR="53065" marT="26533" marB="26533"/>
                </a:tc>
                <a:extLst>
                  <a:ext uri="{0D108BD9-81ED-4DB2-BD59-A6C34878D82A}">
                    <a16:rowId xmlns:a16="http://schemas.microsoft.com/office/drawing/2014/main" val="1229099458"/>
                  </a:ext>
                </a:extLst>
              </a:tr>
              <a:tr h="466829">
                <a:tc>
                  <a:txBody>
                    <a:bodyPr/>
                    <a:lstStyle/>
                    <a:p>
                      <a:pPr algn="ctr"/>
                      <a:r>
                        <a:rPr lang="de-DE" sz="1400" dirty="0">
                          <a:effectLst/>
                        </a:rPr>
                        <a:t>2,50 bis</a:t>
                      </a:r>
                      <a:br>
                        <a:rPr lang="de-DE" sz="1400" dirty="0">
                          <a:effectLst/>
                        </a:rPr>
                      </a:br>
                      <a:r>
                        <a:rPr lang="de-DE" sz="1400" dirty="0">
                          <a:effectLst/>
                        </a:rPr>
                        <a:t>unter 3,50</a:t>
                      </a:r>
                    </a:p>
                  </a:txBody>
                  <a:tcPr marL="53065" marR="53065" marT="26533" marB="26533"/>
                </a:tc>
                <a:tc>
                  <a:txBody>
                    <a:bodyPr/>
                    <a:lstStyle/>
                    <a:p>
                      <a:pPr algn="ctr"/>
                      <a:r>
                        <a:rPr lang="de-DE" sz="1400" dirty="0">
                          <a:effectLst/>
                        </a:rPr>
                        <a:t>befriedigend</a:t>
                      </a:r>
                      <a:br>
                        <a:rPr lang="de-DE" sz="1400" dirty="0">
                          <a:effectLst/>
                        </a:rPr>
                      </a:br>
                      <a:r>
                        <a:rPr lang="de-DE" sz="1400" dirty="0">
                          <a:effectLst/>
                        </a:rPr>
                        <a:t>(3)</a:t>
                      </a:r>
                    </a:p>
                  </a:txBody>
                  <a:tcPr marL="53065" marR="53065" marT="26533" marB="26533"/>
                </a:tc>
                <a:tc>
                  <a:txBody>
                    <a:bodyPr/>
                    <a:lstStyle/>
                    <a:p>
                      <a:pPr algn="just"/>
                      <a:r>
                        <a:rPr lang="de-DE" sz="1400" dirty="0">
                          <a:effectLst/>
                        </a:rPr>
                        <a:t>eine Leistung, die im Allgemeinen den Anforderungen entspricht</a:t>
                      </a:r>
                    </a:p>
                  </a:txBody>
                  <a:tcPr marL="53065" marR="53065" marT="26533" marB="26533"/>
                </a:tc>
                <a:extLst>
                  <a:ext uri="{0D108BD9-81ED-4DB2-BD59-A6C34878D82A}">
                    <a16:rowId xmlns:a16="http://schemas.microsoft.com/office/drawing/2014/main" val="2255965977"/>
                  </a:ext>
                </a:extLst>
              </a:tr>
              <a:tr h="466829">
                <a:tc>
                  <a:txBody>
                    <a:bodyPr/>
                    <a:lstStyle/>
                    <a:p>
                      <a:pPr algn="ctr"/>
                      <a:r>
                        <a:rPr lang="de-DE" sz="1400">
                          <a:effectLst/>
                        </a:rPr>
                        <a:t>3,50 bis</a:t>
                      </a:r>
                      <a:br>
                        <a:rPr lang="de-DE" sz="1400">
                          <a:effectLst/>
                        </a:rPr>
                      </a:br>
                      <a:r>
                        <a:rPr lang="de-DE" sz="1400">
                          <a:effectLst/>
                        </a:rPr>
                        <a:t>unter 4,50</a:t>
                      </a:r>
                    </a:p>
                  </a:txBody>
                  <a:tcPr marL="53065" marR="53065" marT="26533" marB="26533"/>
                </a:tc>
                <a:tc>
                  <a:txBody>
                    <a:bodyPr/>
                    <a:lstStyle/>
                    <a:p>
                      <a:pPr algn="ctr"/>
                      <a:r>
                        <a:rPr lang="de-DE" sz="1400">
                          <a:effectLst/>
                        </a:rPr>
                        <a:t>ausreichend</a:t>
                      </a:r>
                      <a:br>
                        <a:rPr lang="de-DE" sz="1400">
                          <a:effectLst/>
                        </a:rPr>
                      </a:br>
                      <a:r>
                        <a:rPr lang="de-DE" sz="1400">
                          <a:effectLst/>
                        </a:rPr>
                        <a:t>(4)</a:t>
                      </a:r>
                    </a:p>
                  </a:txBody>
                  <a:tcPr marL="53065" marR="53065" marT="26533" marB="26533"/>
                </a:tc>
                <a:tc>
                  <a:txBody>
                    <a:bodyPr/>
                    <a:lstStyle/>
                    <a:p>
                      <a:pPr algn="just"/>
                      <a:r>
                        <a:rPr lang="de-DE" sz="1400" dirty="0">
                          <a:effectLst/>
                        </a:rPr>
                        <a:t>eine Leistung, die zwar Mängel aufweist, aber im Ganzen den Anforderungen noch entspricht</a:t>
                      </a:r>
                    </a:p>
                  </a:txBody>
                  <a:tcPr marL="53065" marR="53065" marT="26533" marB="26533"/>
                </a:tc>
                <a:extLst>
                  <a:ext uri="{0D108BD9-81ED-4DB2-BD59-A6C34878D82A}">
                    <a16:rowId xmlns:a16="http://schemas.microsoft.com/office/drawing/2014/main" val="280394038"/>
                  </a:ext>
                </a:extLst>
              </a:tr>
              <a:tr h="892488">
                <a:tc>
                  <a:txBody>
                    <a:bodyPr/>
                    <a:lstStyle/>
                    <a:p>
                      <a:pPr algn="ctr"/>
                      <a:r>
                        <a:rPr lang="de-DE" sz="1400" dirty="0">
                          <a:effectLst/>
                        </a:rPr>
                        <a:t>4,50 bis</a:t>
                      </a:r>
                      <a:br>
                        <a:rPr lang="de-DE" sz="1400" dirty="0">
                          <a:effectLst/>
                        </a:rPr>
                      </a:br>
                      <a:r>
                        <a:rPr lang="de-DE" sz="1400" dirty="0">
                          <a:effectLst/>
                        </a:rPr>
                        <a:t>unter 5,50</a:t>
                      </a:r>
                    </a:p>
                  </a:txBody>
                  <a:tcPr marL="53065" marR="53065" marT="26533" marB="26533"/>
                </a:tc>
                <a:tc>
                  <a:txBody>
                    <a:bodyPr/>
                    <a:lstStyle/>
                    <a:p>
                      <a:pPr algn="ctr"/>
                      <a:r>
                        <a:rPr lang="de-DE" sz="1400" dirty="0">
                          <a:effectLst/>
                        </a:rPr>
                        <a:t>mangelhaft</a:t>
                      </a:r>
                      <a:br>
                        <a:rPr lang="de-DE" sz="1400" dirty="0">
                          <a:effectLst/>
                        </a:rPr>
                      </a:br>
                      <a:r>
                        <a:rPr lang="de-DE" sz="1400" dirty="0">
                          <a:effectLst/>
                        </a:rPr>
                        <a:t>(5)</a:t>
                      </a:r>
                    </a:p>
                  </a:txBody>
                  <a:tcPr marL="53065" marR="53065" marT="26533" marB="26533"/>
                </a:tc>
                <a:tc>
                  <a:txBody>
                    <a:bodyPr/>
                    <a:lstStyle/>
                    <a:p>
                      <a:pPr algn="just"/>
                      <a:r>
                        <a:rPr lang="de-DE" sz="1400" dirty="0">
                          <a:effectLst/>
                        </a:rPr>
                        <a:t>eine Leistung, die den Anforderungen nicht entspricht, jedoch erkennen lässt, dass die notwendigen Grundkenntnisse vorhanden sind und die Mängel in absehbarer Zeit behoben werden können</a:t>
                      </a:r>
                    </a:p>
                  </a:txBody>
                  <a:tcPr marL="53065" marR="53065" marT="26533" marB="26533"/>
                </a:tc>
                <a:extLst>
                  <a:ext uri="{0D108BD9-81ED-4DB2-BD59-A6C34878D82A}">
                    <a16:rowId xmlns:a16="http://schemas.microsoft.com/office/drawing/2014/main" val="1175536785"/>
                  </a:ext>
                </a:extLst>
              </a:tr>
              <a:tr h="679946">
                <a:tc>
                  <a:txBody>
                    <a:bodyPr/>
                    <a:lstStyle/>
                    <a:p>
                      <a:pPr algn="ctr"/>
                      <a:r>
                        <a:rPr lang="de-DE" sz="1400">
                          <a:effectLst/>
                        </a:rPr>
                        <a:t>ab 5,50</a:t>
                      </a:r>
                    </a:p>
                  </a:txBody>
                  <a:tcPr marL="53065" marR="53065" marT="26533" marB="26533"/>
                </a:tc>
                <a:tc>
                  <a:txBody>
                    <a:bodyPr/>
                    <a:lstStyle/>
                    <a:p>
                      <a:pPr algn="ctr"/>
                      <a:r>
                        <a:rPr lang="de-DE" sz="1400">
                          <a:effectLst/>
                        </a:rPr>
                        <a:t>ungenügend</a:t>
                      </a:r>
                      <a:br>
                        <a:rPr lang="de-DE" sz="1400">
                          <a:effectLst/>
                        </a:rPr>
                      </a:br>
                      <a:r>
                        <a:rPr lang="de-DE" sz="1400">
                          <a:effectLst/>
                        </a:rPr>
                        <a:t>(6)</a:t>
                      </a:r>
                    </a:p>
                  </a:txBody>
                  <a:tcPr marL="53065" marR="53065" marT="26533" marB="26533"/>
                </a:tc>
                <a:tc>
                  <a:txBody>
                    <a:bodyPr/>
                    <a:lstStyle/>
                    <a:p>
                      <a:pPr algn="just"/>
                      <a:r>
                        <a:rPr lang="de-DE" sz="1400" dirty="0"/>
                        <a:t>eine Leistung, die den Anforderungen nicht entspricht, und selbst die Grundkenntnisse so lückenhaft sind, dass die Mängel in absehbarer Zeit nicht behoben werden können</a:t>
                      </a:r>
                    </a:p>
                  </a:txBody>
                  <a:tcPr marL="53065" marR="53065" marT="26533" marB="26533"/>
                </a:tc>
                <a:extLst>
                  <a:ext uri="{0D108BD9-81ED-4DB2-BD59-A6C34878D82A}">
                    <a16:rowId xmlns:a16="http://schemas.microsoft.com/office/drawing/2014/main" val="1842341592"/>
                  </a:ext>
                </a:extLst>
              </a:tr>
            </a:tbl>
          </a:graphicData>
        </a:graphic>
      </p:graphicFrame>
    </p:spTree>
    <p:extLst>
      <p:ext uri="{BB962C8B-B14F-4D97-AF65-F5344CB8AC3E}">
        <p14:creationId xmlns:p14="http://schemas.microsoft.com/office/powerpoint/2010/main" val="2055324886"/>
      </p:ext>
    </p:extLst>
  </p:cSld>
  <p:clrMapOvr>
    <a:masterClrMapping/>
  </p:clrMapOvr>
</p:sld>
</file>

<file path=ppt/theme/theme1.xml><?xml version="1.0" encoding="utf-8"?>
<a:theme xmlns:a="http://schemas.openxmlformats.org/drawingml/2006/main" name="Universität Bremen (mit bis zu 2 weiteren Logos)">
  <a:themeElements>
    <a:clrScheme name="HOPA">
      <a:dk1>
        <a:sysClr val="windowText" lastClr="000000"/>
      </a:dk1>
      <a:lt1>
        <a:sysClr val="window" lastClr="FFFFFF"/>
      </a:lt1>
      <a:dk2>
        <a:srgbClr val="7F7F7F"/>
      </a:dk2>
      <a:lt2>
        <a:srgbClr val="D8D8D8"/>
      </a:lt2>
      <a:accent1>
        <a:srgbClr val="95C11F"/>
      </a:accent1>
      <a:accent2>
        <a:srgbClr val="B9D36C"/>
      </a:accent2>
      <a:accent3>
        <a:srgbClr val="CFE09B"/>
      </a:accent3>
      <a:accent4>
        <a:srgbClr val="003369"/>
      </a:accent4>
      <a:accent5>
        <a:srgbClr val="0069B4"/>
      </a:accent5>
      <a:accent6>
        <a:srgbClr val="4F8FC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sz="1600" dirty="0" smtClean="0"/>
        </a:defPPr>
      </a:lstStyle>
    </a:txDef>
  </a:objectDefaults>
  <a:extraClrSchemeLst/>
  <a:extLst>
    <a:ext uri="{05A4C25C-085E-4340-85A3-A5531E510DB2}">
      <thm15:themeFamily xmlns:thm15="http://schemas.microsoft.com/office/thememl/2012/main" name="UHB_PowerPoint.potx" id="{4DF2F6EB-DDCD-494F-BB02-C322A6EC2FDC}" vid="{B4C9157D-7150-4EC7-9140-E0C86EC67749}"/>
    </a:ext>
  </a:extLst>
</a:theme>
</file>

<file path=ppt/theme/theme2.xml><?xml version="1.0" encoding="utf-8"?>
<a:theme xmlns:a="http://schemas.openxmlformats.org/drawingml/2006/main" name="Office">
  <a:themeElements>
    <a:clrScheme name="Benutzerdefiniert 105">
      <a:dk1>
        <a:sysClr val="windowText" lastClr="000000"/>
      </a:dk1>
      <a:lt1>
        <a:sysClr val="window" lastClr="FFFFFF"/>
      </a:lt1>
      <a:dk2>
        <a:srgbClr val="7F7F7F"/>
      </a:dk2>
      <a:lt2>
        <a:srgbClr val="D8D8D8"/>
      </a:lt2>
      <a:accent1>
        <a:srgbClr val="872746"/>
      </a:accent1>
      <a:accent2>
        <a:srgbClr val="D51130"/>
      </a:accent2>
      <a:accent3>
        <a:srgbClr val="DE9BA7"/>
      </a:accent3>
      <a:accent4>
        <a:srgbClr val="1C356B"/>
      </a:accent4>
      <a:accent5>
        <a:srgbClr val="0D68B0"/>
      </a:accent5>
      <a:accent6>
        <a:srgbClr val="95B3DF"/>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105">
      <a:dk1>
        <a:sysClr val="windowText" lastClr="000000"/>
      </a:dk1>
      <a:lt1>
        <a:sysClr val="window" lastClr="FFFFFF"/>
      </a:lt1>
      <a:dk2>
        <a:srgbClr val="7F7F7F"/>
      </a:dk2>
      <a:lt2>
        <a:srgbClr val="D8D8D8"/>
      </a:lt2>
      <a:accent1>
        <a:srgbClr val="872746"/>
      </a:accent1>
      <a:accent2>
        <a:srgbClr val="D51130"/>
      </a:accent2>
      <a:accent3>
        <a:srgbClr val="DE9BA7"/>
      </a:accent3>
      <a:accent4>
        <a:srgbClr val="1C356B"/>
      </a:accent4>
      <a:accent5>
        <a:srgbClr val="0D68B0"/>
      </a:accent5>
      <a:accent6>
        <a:srgbClr val="95B3DF"/>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2217</Words>
  <Application>Microsoft Office PowerPoint</Application>
  <PresentationFormat>Breitbild</PresentationFormat>
  <Paragraphs>197</Paragraphs>
  <Slides>21</Slides>
  <Notes>3</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21</vt:i4>
      </vt:variant>
    </vt:vector>
  </HeadingPairs>
  <TitlesOfParts>
    <vt:vector size="24" baseType="lpstr">
      <vt:lpstr>Arial</vt:lpstr>
      <vt:lpstr>Wingdings 3</vt:lpstr>
      <vt:lpstr>Universität Bremen (mit bis zu 2 weiteren Logos)</vt:lpstr>
      <vt:lpstr>Konzeption von Prüfungssituationen – Gesetzliche Grundlagen &amp; Gütekriterien</vt:lpstr>
      <vt:lpstr>Inhalte</vt:lpstr>
      <vt:lpstr>Gesetzliche Grundlagen für die praktische Prüfung in der hochschulischen und beruflichen Pflegeausbildung</vt:lpstr>
      <vt:lpstr>Die praktische Prüfung im Vergleich</vt:lpstr>
      <vt:lpstr>Die praktische Prüfung im Vergleich</vt:lpstr>
      <vt:lpstr>Die praktische Prüfung im Vergleich</vt:lpstr>
      <vt:lpstr>Die praktische Prüfung im Vergleich</vt:lpstr>
      <vt:lpstr>Die praktische Prüfung im Vergleich</vt:lpstr>
      <vt:lpstr>Benotung nach § 17 PflAPrV</vt:lpstr>
      <vt:lpstr>PflAPrV – weitere relevante Paragrafen</vt:lpstr>
      <vt:lpstr>Gütekriterien im Zusammenhang mit der praktischen Prüfung</vt:lpstr>
      <vt:lpstr>Gütekriterien</vt:lpstr>
      <vt:lpstr>Objektivität</vt:lpstr>
      <vt:lpstr>Reliabilität</vt:lpstr>
      <vt:lpstr>Validität</vt:lpstr>
      <vt:lpstr>Gütekriterien in der praktischen Abschlussprüfung</vt:lpstr>
      <vt:lpstr>Gütekriterien in § 37 PflAPrV </vt:lpstr>
      <vt:lpstr>Validität sicherstellen – Ansatzpunkte in der praktischen Prüfung</vt:lpstr>
      <vt:lpstr>Objektivität sicherstellen – Ansatzpunkte in der praktischen Prüfung</vt:lpstr>
      <vt:lpstr>Reliabilität sicherstellen – Ansatzpunkte in der praktischen Prüfung</vt:lpstr>
      <vt:lpstr>Quellen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Konzeption von Prüfungssituationen – Gesetzliche Grundlagen &amp; Gütekriterien</dc:title>
  <dc:creator>Katja Müllenmeister</dc:creator>
  <cp:lastModifiedBy>Duveneck</cp:lastModifiedBy>
  <cp:revision>7</cp:revision>
  <dcterms:created xsi:type="dcterms:W3CDTF">2021-01-08T13:32:24Z</dcterms:created>
  <dcterms:modified xsi:type="dcterms:W3CDTF">2024-11-12T19:41:12Z</dcterms:modified>
</cp:coreProperties>
</file>